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FFF056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3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13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pc="-20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“Notable Quote”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14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13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Body Level One…"/>
          <p:cNvSpPr txBox="1"/>
          <p:nvPr>
            <p:ph type="body" sz="half" idx="13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62" name="660384004_1290x1720.jpg"/>
          <p:cNvSpPr/>
          <p:nvPr>
            <p:ph type="pic" idx="14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13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r Ravideep"/>
          <p:cNvSpPr txBox="1"/>
          <p:nvPr>
            <p:ph type="body" sz="quarter" idx="1"/>
          </p:nvPr>
        </p:nvSpPr>
        <p:spPr>
          <a:xfrm>
            <a:off x="1201341" y="11859862"/>
            <a:ext cx="21971002" cy="636980"/>
          </a:xfrm>
          <a:prstGeom prst="rect">
            <a:avLst/>
          </a:prstGeom>
        </p:spPr>
        <p:txBody>
          <a:bodyPr/>
          <a:lstStyle/>
          <a:p>
            <a:pPr/>
            <a:r>
              <a:t>Dr Ravideep</a:t>
            </a:r>
          </a:p>
        </p:txBody>
      </p:sp>
      <p:sp>
        <p:nvSpPr>
          <p:cNvPr id="152" name="Pyogenic Meningitis"/>
          <p:cNvSpPr txBox="1"/>
          <p:nvPr>
            <p:ph type="title"/>
          </p:nvPr>
        </p:nvSpPr>
        <p:spPr>
          <a:xfrm>
            <a:off x="1206495" y="2574990"/>
            <a:ext cx="21971006" cy="4648203"/>
          </a:xfrm>
          <a:prstGeom prst="rect">
            <a:avLst/>
          </a:prstGeom>
        </p:spPr>
        <p:txBody>
          <a:bodyPr/>
          <a:lstStyle>
            <a:lvl1pPr>
              <a:defRPr spc="-300"/>
            </a:lvl1pPr>
          </a:lstStyle>
          <a:p>
            <a:pPr/>
            <a:r>
              <a:t>Pyogenic Meningitis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fontaneele.jpg" descr="fontaneel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1089" y="892175"/>
            <a:ext cx="13750809" cy="11069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9333.jpg" descr="9333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126057" y="1546795"/>
            <a:ext cx="8538557" cy="68308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Older children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Older children</a:t>
            </a:r>
          </a:p>
        </p:txBody>
      </p:sp>
      <p:sp>
        <p:nvSpPr>
          <p:cNvPr id="183" name="Classic signs preceded by upper respiratory or GIT symptoms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200000"/>
              </a:lnSpc>
            </a:pPr>
            <a:r>
              <a:t>Classic signs preceded by upper respiratory or GIT symptoms</a:t>
            </a:r>
          </a:p>
          <a:p>
            <a:pPr>
              <a:lnSpc>
                <a:spcPct val="200000"/>
              </a:lnSpc>
            </a:pPr>
            <a:r>
              <a:t>High grade fever , head ache and projectile vomiting</a:t>
            </a:r>
          </a:p>
          <a:p>
            <a:pPr>
              <a:lnSpc>
                <a:spcPct val="200000"/>
              </a:lnSpc>
            </a:pPr>
            <a:r>
              <a:t>Seizures are common</a:t>
            </a:r>
          </a:p>
          <a:p>
            <a:pPr>
              <a:lnSpc>
                <a:spcPct val="200000"/>
              </a:lnSpc>
            </a:pPr>
            <a:r>
              <a:t>Increased CSF pressure leads to bulging fontanelle and diastasis of sutures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Neck stiffness , positive kerning’s sign and brudzinski’s sign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Neck stiffness , positive kerning’s sign and brudzinski’s sign</a:t>
            </a:r>
          </a:p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Cranial nerve palsies and papilledema</a:t>
            </a:r>
          </a:p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Hemiplegia in cases late reported , ataxia may also be present</a:t>
            </a:r>
          </a:p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Patient may be comatose or semi comatose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kernigs.jpg" descr="kernigs.jpg"/>
          <p:cNvPicPr>
            <a:picLocks noChangeAspect="1"/>
          </p:cNvPicPr>
          <p:nvPr>
            <p:ph type="pic" idx="15"/>
          </p:nvPr>
        </p:nvPicPr>
        <p:blipFill>
          <a:blip r:embed="rId2">
            <a:extLst/>
          </a:blip>
          <a:srcRect l="0" t="0" r="5490" b="0"/>
          <a:stretch>
            <a:fillRect/>
          </a:stretch>
        </p:blipFill>
        <p:spPr>
          <a:xfrm>
            <a:off x="1983435" y="302838"/>
            <a:ext cx="16579289" cy="1315684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Meningococcal meningitis is characterised by presence of features of Waterhouse Friderichsen syndrome ( adrenal insufficiency , hypotension , shock and coma) occurs due to haemorrhage and necrosis in adrenal glands.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591311" indent="-591311" defTabSz="2365187">
              <a:lnSpc>
                <a:spcPct val="200000"/>
              </a:lnSpc>
              <a:spcBef>
                <a:spcPts val="4300"/>
              </a:spcBef>
              <a:buSzPct val="123000"/>
              <a:buChar char="•"/>
              <a:defRPr b="0" sz="4600">
                <a:solidFill>
                  <a:srgbClr val="B51600"/>
                </a:solidFill>
              </a:defRPr>
            </a:pPr>
            <a:r>
              <a:t>Meningococcal meningitis</a:t>
            </a:r>
            <a:r>
              <a:rPr>
                <a:solidFill>
                  <a:srgbClr val="000000"/>
                </a:solidFill>
              </a:rPr>
              <a:t> is characterised by presence of features of </a:t>
            </a:r>
            <a:r>
              <a:t>Waterhouse Friderichsen syndrome</a:t>
            </a:r>
            <a:r>
              <a:rPr>
                <a:solidFill>
                  <a:srgbClr val="000000"/>
                </a:solidFill>
              </a:rPr>
              <a:t> ( adrenal insufficiency , hypotension , shock and coma) occurs due to haemorrhage and necrosis in adrenal glands.</a:t>
            </a:r>
          </a:p>
          <a:p>
            <a:pPr marL="591311" indent="-591311" defTabSz="2365187">
              <a:lnSpc>
                <a:spcPct val="200000"/>
              </a:lnSpc>
              <a:spcBef>
                <a:spcPts val="4300"/>
              </a:spcBef>
              <a:buSzPct val="123000"/>
              <a:buChar char="•"/>
              <a:defRPr b="0" sz="4600"/>
            </a:pPr>
            <a:r>
              <a:t>Otitis media and mastoiditis is likely to lead </a:t>
            </a:r>
            <a:r>
              <a:rPr>
                <a:solidFill>
                  <a:srgbClr val="B51600"/>
                </a:solidFill>
              </a:rPr>
              <a:t>streptococcal and pneumococcal meningitis</a:t>
            </a:r>
            <a:r>
              <a:t>. Exudates are common on cortex and subdural effusion is usual complication.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37311tn.jpg" descr="37311tn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7595" t="0" r="17595" b="0"/>
          <a:stretch>
            <a:fillRect/>
          </a:stretch>
        </p:blipFill>
        <p:spPr>
          <a:xfrm>
            <a:off x="3333353" y="5923979"/>
            <a:ext cx="6937420" cy="7098755"/>
          </a:xfrm>
          <a:prstGeom prst="rect">
            <a:avLst/>
          </a:prstGeom>
        </p:spPr>
      </p:pic>
      <p:sp>
        <p:nvSpPr>
          <p:cNvPr id="192" name="Meningococcemia"/>
          <p:cNvSpPr txBox="1"/>
          <p:nvPr>
            <p:ph type="title"/>
          </p:nvPr>
        </p:nvSpPr>
        <p:spPr>
          <a:xfrm>
            <a:off x="825500" y="-330201"/>
            <a:ext cx="9779000" cy="588227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Meningococcemia</a:t>
            </a:r>
          </a:p>
        </p:txBody>
      </p:sp>
      <p:pic>
        <p:nvPicPr>
          <p:cNvPr id="193" name="37312tn.jpg" descr="37312tn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10563" y="2105738"/>
            <a:ext cx="13306169" cy="88591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taphylococcal meningitis is likely following umbilical sepsis , pyoderma or septicaemia . In older children it follows otitis media , mastoiditis ,sinus thrombosis , pneumonia , arthritis and septic lesions of scalp or skin.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591311" indent="-591311" defTabSz="2365187">
              <a:lnSpc>
                <a:spcPct val="200000"/>
              </a:lnSpc>
              <a:spcBef>
                <a:spcPts val="4300"/>
              </a:spcBef>
              <a:buSzPct val="123000"/>
              <a:buChar char="•"/>
              <a:defRPr b="0" sz="4600">
                <a:solidFill>
                  <a:srgbClr val="B51600"/>
                </a:solidFill>
              </a:defRPr>
            </a:pPr>
            <a:r>
              <a:t>Staphylococcal meningitis</a:t>
            </a:r>
            <a:r>
              <a:rPr>
                <a:solidFill>
                  <a:srgbClr val="000000"/>
                </a:solidFill>
              </a:rPr>
              <a:t> is likely following umbilical sepsis , pyoderma or septicaemia . In older children it follows otitis media , mastoiditis ,sinus thrombosis , pneumonia , arthritis and septic lesions of scalp or skin.</a:t>
            </a:r>
          </a:p>
          <a:p>
            <a:pPr marL="591311" indent="-591311" defTabSz="2365187">
              <a:lnSpc>
                <a:spcPct val="200000"/>
              </a:lnSpc>
              <a:spcBef>
                <a:spcPts val="4300"/>
              </a:spcBef>
              <a:buSzPct val="123000"/>
              <a:buChar char="•"/>
              <a:defRPr b="0" sz="4600">
                <a:solidFill>
                  <a:srgbClr val="B51600"/>
                </a:solidFill>
              </a:defRPr>
            </a:pPr>
            <a:r>
              <a:t>Hemophilus influenzae type b meningitis </a:t>
            </a:r>
            <a:r>
              <a:rPr>
                <a:solidFill>
                  <a:srgbClr val="000000"/>
                </a:solidFill>
              </a:rPr>
              <a:t>is frequent between ages 3 and 12 months. Convulsions are common . Residual auditory deficit is a common complication 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Investigations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Investigations</a:t>
            </a:r>
          </a:p>
        </p:txBody>
      </p:sp>
      <p:sp>
        <p:nvSpPr>
          <p:cNvPr id="198" name="Lumbar puncture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Lumbar puncture</a:t>
            </a:r>
          </a:p>
        </p:txBody>
      </p:sp>
      <p:sp>
        <p:nvSpPr>
          <p:cNvPr id="199" name="CSF pressure should be noted , funds checked for papilledema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530351" indent="-530351" defTabSz="2121354">
              <a:lnSpc>
                <a:spcPct val="200000"/>
              </a:lnSpc>
              <a:spcBef>
                <a:spcPts val="3900"/>
              </a:spcBef>
              <a:defRPr sz="4100"/>
            </a:pPr>
            <a:r>
              <a:t>CSF pressure should be noted , funds checked for papilledema</a:t>
            </a:r>
          </a:p>
          <a:p>
            <a:pPr marL="530351" indent="-530351" defTabSz="2121354">
              <a:lnSpc>
                <a:spcPct val="200000"/>
              </a:lnSpc>
              <a:spcBef>
                <a:spcPts val="3900"/>
              </a:spcBef>
              <a:defRPr sz="4100"/>
            </a:pPr>
            <a:r>
              <a:t>Xanthochromia due to bilirubin from haemorrhage or increased protein</a:t>
            </a:r>
          </a:p>
          <a:p>
            <a:pPr marL="530351" indent="-530351" defTabSz="2121354">
              <a:lnSpc>
                <a:spcPct val="200000"/>
              </a:lnSpc>
              <a:spcBef>
                <a:spcPts val="3900"/>
              </a:spcBef>
              <a:defRPr sz="4100"/>
            </a:pPr>
            <a:r>
              <a:t>CSF glucose should be compared to blood glucose , CSF glucose is 2/3 of blood glucose</a:t>
            </a:r>
          </a:p>
          <a:p>
            <a:pPr marL="530351" indent="-530351" defTabSz="2121354">
              <a:lnSpc>
                <a:spcPct val="200000"/>
              </a:lnSpc>
              <a:spcBef>
                <a:spcPts val="3900"/>
              </a:spcBef>
              <a:defRPr sz="4100"/>
            </a:pPr>
            <a:r>
              <a:t>In CSF of neonates normally there are unto 30 lymphocytes and 150mg/dl protein</a:t>
            </a:r>
          </a:p>
          <a:p>
            <a:pPr marL="530351" indent="-530351" defTabSz="2121354">
              <a:lnSpc>
                <a:spcPct val="200000"/>
              </a:lnSpc>
              <a:spcBef>
                <a:spcPts val="3900"/>
              </a:spcBef>
              <a:defRPr sz="4100"/>
            </a:pPr>
            <a:r>
              <a:t>Gram stain is important to recognise the causative agent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LP.jpg" descr="LP.jpg"/>
          <p:cNvPicPr>
            <a:picLocks noChangeAspect="1"/>
          </p:cNvPicPr>
          <p:nvPr>
            <p:ph type="pic" idx="15"/>
          </p:nvPr>
        </p:nvPicPr>
        <p:blipFill>
          <a:blip r:embed="rId2">
            <a:extLst/>
          </a:blip>
          <a:srcRect l="0" t="11195" r="0" b="11195"/>
          <a:stretch>
            <a:fillRect/>
          </a:stretch>
        </p:blipFill>
        <p:spPr>
          <a:xfrm>
            <a:off x="1809926" y="1693857"/>
            <a:ext cx="11165731" cy="8860800"/>
          </a:xfrm>
          <a:prstGeom prst="rect">
            <a:avLst/>
          </a:prstGeom>
        </p:spPr>
      </p:pic>
      <p:pic>
        <p:nvPicPr>
          <p:cNvPr id="202" name="Lumbar_puncture_MED_ILL_EN.jpg" descr="Lumbar_puncture_MED_ILL_EN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67395" y="1798752"/>
            <a:ext cx="11165683" cy="79351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ram staining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Gram staining</a:t>
            </a:r>
          </a:p>
        </p:txBody>
      </p:sp>
      <p:graphicFrame>
        <p:nvGraphicFramePr>
          <p:cNvPr id="205" name="Table"/>
          <p:cNvGraphicFramePr/>
          <p:nvPr/>
        </p:nvGraphicFramePr>
        <p:xfrm>
          <a:off x="5054648" y="4254853"/>
          <a:ext cx="10972801" cy="824330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486400"/>
                <a:gridCol w="5486400"/>
              </a:tblGrid>
              <a:tr h="2060826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Meningococci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Gram negative intracellular diplococci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2060826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Pneumococci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Gram positive diplococci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2060826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H.Influenzae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Gram negative cocobacilli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2060826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E.Coli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Gram negative bacilli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dy Level One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551447" indent="-551447" defTabSz="825500">
              <a:lnSpc>
                <a:spcPct val="200000"/>
              </a:lnSpc>
              <a:spcBef>
                <a:spcPts val="0"/>
              </a:spcBef>
              <a:buSzPct val="100000"/>
              <a:defRPr b="1" sz="5500">
                <a:solidFill>
                  <a:srgbClr val="B51600"/>
                </a:solidFill>
              </a:defRPr>
            </a:pPr>
            <a:r>
              <a:t>Meningitis</a:t>
            </a:r>
            <a:r>
              <a:rPr>
                <a:solidFill>
                  <a:srgbClr val="000000"/>
                </a:solidFill>
              </a:rPr>
              <a:t> is defined as inflammation of membranes surrounding the brain and spinal cord.</a:t>
            </a:r>
            <a:endParaRPr>
              <a:solidFill>
                <a:srgbClr val="000000"/>
              </a:solidFill>
            </a:endParaRPr>
          </a:p>
          <a:p>
            <a:pPr marL="551447" indent="-551447" defTabSz="825500">
              <a:lnSpc>
                <a:spcPct val="200000"/>
              </a:lnSpc>
              <a:spcBef>
                <a:spcPts val="0"/>
              </a:spcBef>
              <a:buSzPct val="100000"/>
              <a:defRPr b="1" sz="5500">
                <a:solidFill>
                  <a:srgbClr val="B51600"/>
                </a:solidFill>
              </a:defRPr>
            </a:pPr>
            <a:r>
              <a:t>Meningoencephalitis</a:t>
            </a:r>
            <a:r>
              <a:rPr>
                <a:solidFill>
                  <a:srgbClr val="000000"/>
                </a:solidFill>
              </a:rPr>
              <a:t> is inflammation of meninges and brain cortex.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SF findings in various CNS disorders"/>
          <p:cNvSpPr txBox="1"/>
          <p:nvPr>
            <p:ph type="body" sz="quarter" idx="1"/>
          </p:nvPr>
        </p:nvSpPr>
        <p:spPr>
          <a:xfrm>
            <a:off x="1224598" y="1183067"/>
            <a:ext cx="21952902" cy="1044841"/>
          </a:xfrm>
          <a:prstGeom prst="rect">
            <a:avLst/>
          </a:prstGeom>
        </p:spPr>
        <p:txBody>
          <a:bodyPr/>
          <a:lstStyle/>
          <a:p>
            <a:pPr/>
            <a:r>
              <a:t>CSF findings in various CNS disorders</a:t>
            </a:r>
          </a:p>
        </p:txBody>
      </p:sp>
      <p:graphicFrame>
        <p:nvGraphicFramePr>
          <p:cNvPr id="208" name="Table"/>
          <p:cNvGraphicFramePr/>
          <p:nvPr/>
        </p:nvGraphicFramePr>
        <p:xfrm>
          <a:off x="5186124" y="2874185"/>
          <a:ext cx="14029848" cy="9917497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3213424"/>
                <a:gridCol w="2271619"/>
                <a:gridCol w="2639456"/>
                <a:gridCol w="2587260"/>
                <a:gridCol w="3318089"/>
              </a:tblGrid>
              <a:tr h="1884136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3200"/>
                        <a:t>Condition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3200"/>
                        <a:t>Color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3200"/>
                        <a:t>Leucocytes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  <a:r>
                        <a:t>Protein</a:t>
                      </a:r>
                    </a:p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  <a:r>
                        <a:t>(mg/dl)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  <a:r>
                        <a:t>Glucose</a:t>
                      </a:r>
                    </a:p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  <a:r>
                        <a:t>(mg/dl)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755521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3200"/>
                        <a:t>Normal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Clear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r>
                        <a:t>0-5</a:t>
                      </a:r>
                    </a:p>
                    <a:p>
                      <a:pPr defTabSz="914400">
                        <a:defRPr sz="3200"/>
                      </a:pPr>
                      <a:r>
                        <a:t>60-70%</a:t>
                      </a:r>
                    </a:p>
                    <a:p>
                      <a:pPr defTabSz="914400">
                        <a:defRPr sz="3200"/>
                      </a:pPr>
                      <a:r>
                        <a:t>Lymphocytes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20-45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&gt;50 or 75% of Blood glucose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739981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3200"/>
                        <a:t>Acute Bacterial Meningitis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Opalscent to purulent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r>
                        <a:t>100-20000</a:t>
                      </a:r>
                    </a:p>
                    <a:p>
                      <a:pPr defTabSz="914400">
                        <a:defRPr sz="3200"/>
                      </a:pPr>
                      <a:r>
                        <a:t>PMN predominate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100-500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r>
                        <a:t>&lt;40</a:t>
                      </a:r>
                    </a:p>
                    <a:p>
                      <a:pPr defTabSz="914400">
                        <a:defRPr sz="3200"/>
                      </a:pPr>
                      <a:r>
                        <a:t>May be none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2600156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3200"/>
                        <a:t>TB meningitis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Opalscent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r>
                        <a:t>10-2000</a:t>
                      </a:r>
                    </a:p>
                    <a:p>
                      <a:pPr defTabSz="914400">
                        <a:defRPr sz="3200"/>
                      </a:pPr>
                      <a:r>
                        <a:t>PMN early but lymphocyte later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&gt;50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r>
                        <a:t>&lt;40</a:t>
                      </a:r>
                    </a:p>
                    <a:p>
                      <a:pPr defTabSz="914400">
                        <a:defRPr sz="3200"/>
                      </a:pPr>
                      <a:r>
                        <a:t>May be none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93770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3200"/>
                        <a:t>Viral encephalitis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Clear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r>
                        <a:t>5-500</a:t>
                      </a:r>
                    </a:p>
                    <a:p>
                      <a:pPr defTabSz="914400">
                        <a:defRPr sz="3200"/>
                      </a:pPr>
                      <a:r>
                        <a:t>Mostly lymphocytes</a:t>
                      </a:r>
                    </a:p>
                    <a:p>
                      <a:pPr defTabSz="914400">
                        <a:defRPr sz="3200"/>
                      </a:pPr>
                      <a:r>
                        <a:t>PMN early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30-150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30-70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Lumbar puncture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Lumbar puncture</a:t>
            </a:r>
          </a:p>
        </p:txBody>
      </p:sp>
      <p:sp>
        <p:nvSpPr>
          <p:cNvPr id="211" name="Contraindications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Contraindications</a:t>
            </a:r>
          </a:p>
        </p:txBody>
      </p:sp>
      <p:sp>
        <p:nvSpPr>
          <p:cNvPr id="212" name="Increased ICP especially with focal neurological deficits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200000"/>
              </a:lnSpc>
            </a:pPr>
            <a:r>
              <a:t>Increased ICP especially with focal neurological deficits</a:t>
            </a:r>
          </a:p>
          <a:p>
            <a:pPr>
              <a:lnSpc>
                <a:spcPct val="200000"/>
              </a:lnSpc>
            </a:pPr>
            <a:r>
              <a:t>Severe cardio pulmonary compromise</a:t>
            </a:r>
          </a:p>
          <a:p>
            <a:pPr>
              <a:lnSpc>
                <a:spcPct val="200000"/>
              </a:lnSpc>
            </a:pPr>
            <a:r>
              <a:t>Infection of skin overlying the site of LP</a:t>
            </a:r>
          </a:p>
          <a:p>
            <a:pPr>
              <a:lnSpc>
                <a:spcPct val="200000"/>
              </a:lnSpc>
            </a:pPr>
            <a:r>
              <a:t>Bleeding or clotting disorder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SF culture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CSF culture</a:t>
            </a:r>
          </a:p>
        </p:txBody>
      </p:sp>
      <p:sp>
        <p:nvSpPr>
          <p:cNvPr id="215" name="The yield of CSF culture decreases soon after antibiotic therapy has been started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The yield of CSF culture decreases soon after antibiotic therapy has been started</a:t>
            </a:r>
          </a:p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PCR more sensitive in patients treated by antibiotics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Blood culture…"/>
          <p:cNvSpPr txBox="1"/>
          <p:nvPr>
            <p:ph type="body" idx="1"/>
          </p:nvPr>
        </p:nvSpPr>
        <p:spPr>
          <a:xfrm>
            <a:off x="1088580" y="2211780"/>
            <a:ext cx="22088920" cy="10292737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316421">
              <a:lnSpc>
                <a:spcPct val="200000"/>
              </a:lnSpc>
              <a:spcBef>
                <a:spcPts val="4200"/>
              </a:spcBef>
              <a:defRPr b="0" sz="4500">
                <a:solidFill>
                  <a:srgbClr val="B51600"/>
                </a:solidFill>
              </a:defRPr>
            </a:pPr>
            <a:r>
              <a:t>Blood culture</a:t>
            </a:r>
          </a:p>
          <a:p>
            <a:pPr marL="579119" indent="-579119" defTabSz="2316421">
              <a:lnSpc>
                <a:spcPct val="200000"/>
              </a:lnSpc>
              <a:spcBef>
                <a:spcPts val="4200"/>
              </a:spcBef>
              <a:buSzPct val="123000"/>
              <a:buChar char="•"/>
              <a:defRPr b="0" sz="4500"/>
            </a:pPr>
            <a:r>
              <a:t>H.influenzae and S.pneumoniae</a:t>
            </a:r>
          </a:p>
          <a:p>
            <a:pPr defTabSz="2316421">
              <a:lnSpc>
                <a:spcPct val="200000"/>
              </a:lnSpc>
              <a:spcBef>
                <a:spcPts val="4200"/>
              </a:spcBef>
              <a:defRPr b="0" sz="4500">
                <a:solidFill>
                  <a:srgbClr val="B51600"/>
                </a:solidFill>
              </a:defRPr>
            </a:pPr>
            <a:r>
              <a:t>Blood counts</a:t>
            </a:r>
          </a:p>
          <a:p>
            <a:pPr marL="579119" indent="-579119" defTabSz="2316421">
              <a:lnSpc>
                <a:spcPct val="200000"/>
              </a:lnSpc>
              <a:spcBef>
                <a:spcPts val="4200"/>
              </a:spcBef>
              <a:buSzPct val="123000"/>
              <a:buChar char="•"/>
              <a:defRPr b="0" sz="4500"/>
            </a:pPr>
            <a:r>
              <a:t>Total and DLC- generally there is leucocytosis with predominant polymorphs</a:t>
            </a:r>
          </a:p>
          <a:p>
            <a:pPr defTabSz="2316421">
              <a:lnSpc>
                <a:spcPct val="200000"/>
              </a:lnSpc>
              <a:spcBef>
                <a:spcPts val="4200"/>
              </a:spcBef>
              <a:defRPr b="0" sz="4500">
                <a:solidFill>
                  <a:srgbClr val="B51600"/>
                </a:solidFill>
              </a:defRPr>
            </a:pPr>
            <a:r>
              <a:t>X ray Chest</a:t>
            </a:r>
          </a:p>
          <a:p>
            <a:pPr marL="579119" indent="-579119" defTabSz="2316421">
              <a:lnSpc>
                <a:spcPct val="200000"/>
              </a:lnSpc>
              <a:spcBef>
                <a:spcPts val="4200"/>
              </a:spcBef>
              <a:buSzPct val="123000"/>
              <a:buChar char="•"/>
              <a:defRPr b="0" sz="4500"/>
            </a:pPr>
            <a:r>
              <a:t>To rule out TB and Pneumonia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T scan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CT scan</a:t>
            </a:r>
          </a:p>
        </p:txBody>
      </p:sp>
      <p:sp>
        <p:nvSpPr>
          <p:cNvPr id="220" name="Indications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Indications</a:t>
            </a:r>
          </a:p>
        </p:txBody>
      </p:sp>
      <p:sp>
        <p:nvSpPr>
          <p:cNvPr id="221" name="Prolonged comatose condition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Prolonged comatose condition</a:t>
            </a:r>
          </a:p>
          <a:p>
            <a:pPr/>
            <a:r>
              <a:t>Seizures 72 hours after onset of treatment</a:t>
            </a:r>
          </a:p>
          <a:p>
            <a:pPr/>
            <a:r>
              <a:t>Continued excessive irritability</a:t>
            </a:r>
          </a:p>
          <a:p>
            <a:pPr/>
            <a:r>
              <a:t>Focal neurological findings</a:t>
            </a:r>
          </a:p>
          <a:p>
            <a:pPr/>
            <a:r>
              <a:t>Persistently abnormal CSF findings</a:t>
            </a:r>
          </a:p>
          <a:p>
            <a:pPr/>
            <a:r>
              <a:t>Relapse or recurrence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apid Diagnostic Tests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Rapid Diagnostic Tests</a:t>
            </a:r>
          </a:p>
        </p:txBody>
      </p:sp>
      <p:sp>
        <p:nvSpPr>
          <p:cNvPr id="224" name="Concurrent electrophoresis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Concurrent electrophoresis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Latex particle agglutination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ELISA to detect bacteria antigen in CSF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CSF lactate level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Latex agglutination and ELISA have sensitivity and specificity of almost 80%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PCR - Herpes simplex , Enteroviruses , Meningococci &amp; TB.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Differential Diagnosis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Differential Diagnosis</a:t>
            </a:r>
          </a:p>
        </p:txBody>
      </p:sp>
      <p:sp>
        <p:nvSpPr>
          <p:cNvPr id="227" name="Meningism - no neurological signs and CSF normal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402336" indent="-402336" defTabSz="1609303">
              <a:lnSpc>
                <a:spcPct val="200000"/>
              </a:lnSpc>
              <a:spcBef>
                <a:spcPts val="2900"/>
              </a:spcBef>
              <a:buSzPct val="123000"/>
              <a:buChar char="•"/>
              <a:defRPr b="0" sz="3100">
                <a:solidFill>
                  <a:srgbClr val="B51600"/>
                </a:solidFill>
              </a:defRPr>
            </a:pPr>
            <a:r>
              <a:t>Meningism</a:t>
            </a:r>
            <a:r>
              <a:rPr>
                <a:solidFill>
                  <a:srgbClr val="000000"/>
                </a:solidFill>
              </a:rPr>
              <a:t> - no neurological signs and CSF normal</a:t>
            </a:r>
          </a:p>
          <a:p>
            <a:pPr marL="402336" indent="-402336" defTabSz="1609303">
              <a:lnSpc>
                <a:spcPct val="200000"/>
              </a:lnSpc>
              <a:spcBef>
                <a:spcPts val="2900"/>
              </a:spcBef>
              <a:buSzPct val="123000"/>
              <a:buChar char="•"/>
              <a:defRPr b="0" sz="3100">
                <a:solidFill>
                  <a:srgbClr val="B51600"/>
                </a:solidFill>
              </a:defRPr>
            </a:pPr>
            <a:r>
              <a:t>Aseptic meningitis</a:t>
            </a:r>
            <a:r>
              <a:rPr>
                <a:solidFill>
                  <a:srgbClr val="000000"/>
                </a:solidFill>
              </a:rPr>
              <a:t> - CSF pressure elevated , mild pleocytosis and moderate increase in protein with near normal sugar. No organisms are cultured</a:t>
            </a:r>
          </a:p>
          <a:p>
            <a:pPr marL="402336" indent="-402336" defTabSz="1609303">
              <a:lnSpc>
                <a:spcPct val="200000"/>
              </a:lnSpc>
              <a:spcBef>
                <a:spcPts val="2900"/>
              </a:spcBef>
              <a:buSzPct val="123000"/>
              <a:buChar char="•"/>
              <a:defRPr b="0" sz="3100">
                <a:solidFill>
                  <a:srgbClr val="B51600"/>
                </a:solidFill>
              </a:defRPr>
            </a:pPr>
            <a:r>
              <a:t>TB meningitis</a:t>
            </a:r>
          </a:p>
          <a:p>
            <a:pPr marL="402336" indent="-402336" defTabSz="1609303">
              <a:lnSpc>
                <a:spcPct val="200000"/>
              </a:lnSpc>
              <a:spcBef>
                <a:spcPts val="2900"/>
              </a:spcBef>
              <a:buSzPct val="123000"/>
              <a:buChar char="•"/>
              <a:defRPr b="0" sz="3100">
                <a:solidFill>
                  <a:srgbClr val="B51600"/>
                </a:solidFill>
              </a:defRPr>
            </a:pPr>
            <a:r>
              <a:t>Viral encephalitis</a:t>
            </a:r>
          </a:p>
          <a:p>
            <a:pPr marL="402336" indent="-402336" defTabSz="1609303">
              <a:lnSpc>
                <a:spcPct val="200000"/>
              </a:lnSpc>
              <a:spcBef>
                <a:spcPts val="2900"/>
              </a:spcBef>
              <a:buSzPct val="123000"/>
              <a:buChar char="•"/>
              <a:defRPr b="0" sz="3100">
                <a:solidFill>
                  <a:srgbClr val="B51600"/>
                </a:solidFill>
              </a:defRPr>
            </a:pPr>
            <a:r>
              <a:t>Cryptococcal meningitis</a:t>
            </a:r>
            <a:r>
              <a:rPr>
                <a:solidFill>
                  <a:srgbClr val="000000"/>
                </a:solidFill>
              </a:rPr>
              <a:t>- immunocompromised host</a:t>
            </a:r>
          </a:p>
          <a:p>
            <a:pPr marL="402336" indent="-402336" defTabSz="1609303">
              <a:lnSpc>
                <a:spcPct val="200000"/>
              </a:lnSpc>
              <a:spcBef>
                <a:spcPts val="2900"/>
              </a:spcBef>
              <a:buSzPct val="123000"/>
              <a:buChar char="•"/>
              <a:defRPr b="0" sz="3100">
                <a:solidFill>
                  <a:srgbClr val="B51600"/>
                </a:solidFill>
              </a:defRPr>
            </a:pPr>
            <a:r>
              <a:t>Subarachnoid haemorrhage</a:t>
            </a:r>
            <a:r>
              <a:rPr>
                <a:solidFill>
                  <a:srgbClr val="000000"/>
                </a:solidFill>
              </a:rPr>
              <a:t> - CT scan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reatment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Treatment</a:t>
            </a:r>
          </a:p>
        </p:txBody>
      </p:sp>
      <p:sp>
        <p:nvSpPr>
          <p:cNvPr id="230" name="Initial Empiric Therapy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Initial Empiric Therapy</a:t>
            </a:r>
          </a:p>
        </p:txBody>
      </p:sp>
      <p:sp>
        <p:nvSpPr>
          <p:cNvPr id="231" name="Third generation cephalosporin such as Ceftriaxone(100-150mg/kg/day) or Cefotaxime(200mg-300mg/kg/day)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512062" indent="-512062" defTabSz="2048204">
              <a:lnSpc>
                <a:spcPct val="200000"/>
              </a:lnSpc>
              <a:spcBef>
                <a:spcPts val="3700"/>
              </a:spcBef>
              <a:defRPr sz="4000"/>
            </a:pPr>
            <a:r>
              <a:t>Third generation cephalosporin such as Ceftriaxone(100-150mg/kg/day) or Cefotaxime(200mg-300mg/kg/day)</a:t>
            </a:r>
          </a:p>
          <a:p>
            <a:pPr marL="512062" indent="-512062" defTabSz="2048204">
              <a:lnSpc>
                <a:spcPct val="200000"/>
              </a:lnSpc>
              <a:spcBef>
                <a:spcPts val="3700"/>
              </a:spcBef>
              <a:defRPr sz="4000"/>
            </a:pPr>
            <a:r>
              <a:t>Ampicillin ( 200mg/kg) and chloramphenicol (100mg/kg/day) for 10-14 days is also effective</a:t>
            </a:r>
          </a:p>
          <a:p>
            <a:pPr marL="512062" indent="-512062" defTabSz="2048204">
              <a:lnSpc>
                <a:spcPct val="200000"/>
              </a:lnSpc>
              <a:spcBef>
                <a:spcPts val="3700"/>
              </a:spcBef>
              <a:defRPr sz="4000"/>
            </a:pPr>
            <a:r>
              <a:t>All antibiotics are administered IV</a:t>
            </a:r>
          </a:p>
          <a:p>
            <a:pPr marL="512062" indent="-512062" defTabSz="2048204">
              <a:lnSpc>
                <a:spcPct val="200000"/>
              </a:lnSpc>
              <a:spcBef>
                <a:spcPts val="3700"/>
              </a:spcBef>
              <a:defRPr sz="4000"/>
            </a:pPr>
            <a:r>
              <a:t>If fever or Meningeal signs persists after 48 hours of therapy , a LP should be repeated and choice of antibiotics reviewed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reatment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Treatment</a:t>
            </a:r>
          </a:p>
        </p:txBody>
      </p:sp>
      <p:sp>
        <p:nvSpPr>
          <p:cNvPr id="234" name="Specific antimicrobial therapy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Specific antimicrobial therapy</a:t>
            </a:r>
          </a:p>
        </p:txBody>
      </p:sp>
      <p:sp>
        <p:nvSpPr>
          <p:cNvPr id="235" name="Meningococcal or Pneumococcal meningitis : Penicillin 400-500,000 units/kg/day q 4hr. Cefotaxime ( 150-200mg/kg/day q 8 hr) or ceftriaxone(100-150mg/kg/day q 12 hr ) are also effective.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475487" indent="-475487" defTabSz="1901904">
              <a:lnSpc>
                <a:spcPct val="200000"/>
              </a:lnSpc>
              <a:spcBef>
                <a:spcPts val="3500"/>
              </a:spcBef>
              <a:defRPr sz="3700">
                <a:solidFill>
                  <a:srgbClr val="B51600"/>
                </a:solidFill>
              </a:defRPr>
            </a:pPr>
            <a:r>
              <a:t>Meningococcal or Pneumococcal meningitis </a:t>
            </a:r>
            <a:r>
              <a:rPr>
                <a:solidFill>
                  <a:srgbClr val="000000"/>
                </a:solidFill>
              </a:rPr>
              <a:t>: Penicillin 400-500,000 units/kg/day q 4hr. Cefotaxime ( 150-200mg/kg/day q 8 hr) or ceftriaxone(100-150mg/kg/day q 12 hr ) are also effective.</a:t>
            </a:r>
          </a:p>
          <a:p>
            <a:pPr marL="475487" indent="-475487" defTabSz="1901904">
              <a:lnSpc>
                <a:spcPct val="200000"/>
              </a:lnSpc>
              <a:spcBef>
                <a:spcPts val="3500"/>
              </a:spcBef>
              <a:defRPr sz="3700">
                <a:solidFill>
                  <a:srgbClr val="B51600"/>
                </a:solidFill>
              </a:defRPr>
            </a:pPr>
            <a:r>
              <a:t>H.influenzae meningitis</a:t>
            </a:r>
            <a:r>
              <a:rPr>
                <a:solidFill>
                  <a:srgbClr val="000000"/>
                </a:solidFill>
              </a:rPr>
              <a:t> : ceftriaxone or cefotaxime is used as single agent. Combination of Ampicillin and chloramphenicol less preferred</a:t>
            </a:r>
          </a:p>
          <a:p>
            <a:pPr marL="475487" indent="-475487" defTabSz="1901904">
              <a:lnSpc>
                <a:spcPct val="200000"/>
              </a:lnSpc>
              <a:spcBef>
                <a:spcPts val="3500"/>
              </a:spcBef>
              <a:defRPr sz="3700">
                <a:solidFill>
                  <a:srgbClr val="B51600"/>
                </a:solidFill>
              </a:defRPr>
            </a:pPr>
            <a:r>
              <a:t>Staphylococcal </a:t>
            </a:r>
            <a:r>
              <a:rPr>
                <a:solidFill>
                  <a:srgbClr val="000000"/>
                </a:solidFill>
              </a:rPr>
              <a:t>: vancomycin ( 15-20mg/kg IV q6hr ) is the treatment of choice in case of MRSA. Addition of rifampicin increases CSF penetrance and efficacy of these drugs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reatment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Treatment </a:t>
            </a:r>
          </a:p>
        </p:txBody>
      </p:sp>
      <p:sp>
        <p:nvSpPr>
          <p:cNvPr id="238" name="Specific antimicrobial therapy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Specific antimicrobial therapy</a:t>
            </a:r>
          </a:p>
        </p:txBody>
      </p:sp>
      <p:sp>
        <p:nvSpPr>
          <p:cNvPr id="239" name="Listeria : Ampicillin ( 300mg/kg/day q 6 hr) and aminoglycoside (gentamicin , amikacin or netilmycin ) preferred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469391" indent="-469391" defTabSz="1877520">
              <a:lnSpc>
                <a:spcPct val="200000"/>
              </a:lnSpc>
              <a:spcBef>
                <a:spcPts val="3400"/>
              </a:spcBef>
              <a:defRPr sz="3600">
                <a:solidFill>
                  <a:srgbClr val="B51600"/>
                </a:solidFill>
              </a:defRPr>
            </a:pPr>
            <a:r>
              <a:t>Listeria</a:t>
            </a:r>
            <a:r>
              <a:rPr>
                <a:solidFill>
                  <a:srgbClr val="000000"/>
                </a:solidFill>
              </a:rPr>
              <a:t> : Ampicillin ( 300mg/kg/day q 6 hr) and aminoglycoside (gentamicin , amikacin or netilmycin ) preferred </a:t>
            </a:r>
          </a:p>
          <a:p>
            <a:pPr marL="469391" indent="-469391" defTabSz="1877520">
              <a:lnSpc>
                <a:spcPct val="200000"/>
              </a:lnSpc>
              <a:spcBef>
                <a:spcPts val="3400"/>
              </a:spcBef>
              <a:defRPr sz="3600">
                <a:solidFill>
                  <a:srgbClr val="B51600"/>
                </a:solidFill>
              </a:defRPr>
            </a:pPr>
            <a:r>
              <a:t>Gram negative bacilli</a:t>
            </a:r>
            <a:r>
              <a:rPr>
                <a:solidFill>
                  <a:srgbClr val="000000"/>
                </a:solidFill>
              </a:rPr>
              <a:t> : Cefotaxime , Ceftazidime or ceftriaxone , or combination of ampicillin and amino glycoside may be used.</a:t>
            </a:r>
          </a:p>
          <a:p>
            <a:pPr marL="469391" indent="-469391" defTabSz="1877520">
              <a:lnSpc>
                <a:spcPct val="200000"/>
              </a:lnSpc>
              <a:spcBef>
                <a:spcPts val="3400"/>
              </a:spcBef>
              <a:defRPr sz="3600">
                <a:solidFill>
                  <a:srgbClr val="B51600"/>
                </a:solidFill>
              </a:defRPr>
            </a:pPr>
            <a:r>
              <a:t>Pseudomonas</a:t>
            </a:r>
            <a:r>
              <a:rPr>
                <a:solidFill>
                  <a:srgbClr val="000000"/>
                </a:solidFill>
              </a:rPr>
              <a:t> : combination of ceftazidime and amino glycoside is used. Ticarcilin in place of ceftazidime may be used. Meropenem(40mg/kg IV q8hr) or cefepime are effective agents ,if above drugs fail.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meningitis.jpg" descr="meningiti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71963" y="1880924"/>
            <a:ext cx="11487993" cy="8615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reatment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Treatment </a:t>
            </a:r>
          </a:p>
        </p:txBody>
      </p:sp>
      <p:sp>
        <p:nvSpPr>
          <p:cNvPr id="242" name="Duration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Duration</a:t>
            </a:r>
          </a:p>
        </p:txBody>
      </p:sp>
      <p:sp>
        <p:nvSpPr>
          <p:cNvPr id="243" name="Generally show quick improvement in days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200000"/>
              </a:lnSpc>
            </a:pPr>
            <a:r>
              <a:t>Generally show quick improvement in days</a:t>
            </a:r>
          </a:p>
          <a:p>
            <a:pPr>
              <a:lnSpc>
                <a:spcPct val="200000"/>
              </a:lnSpc>
            </a:pPr>
            <a:r>
              <a:t>Treatment is for 10-14 days</a:t>
            </a:r>
          </a:p>
          <a:p>
            <a:pPr>
              <a:lnSpc>
                <a:spcPct val="200000"/>
              </a:lnSpc>
            </a:pPr>
            <a:r>
              <a:t>Staphylococcal and gram negative infections extended to 3 weeks</a:t>
            </a:r>
          </a:p>
          <a:p>
            <a:pPr>
              <a:lnSpc>
                <a:spcPct val="200000"/>
              </a:lnSpc>
            </a:pPr>
            <a:r>
              <a:t>Routine LP at the end of therapy not recommended.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reatment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Treatment </a:t>
            </a:r>
          </a:p>
        </p:txBody>
      </p:sp>
      <p:sp>
        <p:nvSpPr>
          <p:cNvPr id="246" name="Steroid therapy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Steroid therapy</a:t>
            </a:r>
          </a:p>
        </p:txBody>
      </p:sp>
      <p:sp>
        <p:nvSpPr>
          <p:cNvPr id="247" name="No role in neonatal meningitis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512062" indent="-512062" defTabSz="2048204">
              <a:lnSpc>
                <a:spcPct val="200000"/>
              </a:lnSpc>
              <a:spcBef>
                <a:spcPts val="3700"/>
              </a:spcBef>
              <a:defRPr sz="4000"/>
            </a:pPr>
            <a:r>
              <a:t>No role in neonatal meningitis</a:t>
            </a:r>
          </a:p>
          <a:p>
            <a:pPr marL="512062" indent="-512062" defTabSz="2048204">
              <a:lnSpc>
                <a:spcPct val="200000"/>
              </a:lnSpc>
              <a:spcBef>
                <a:spcPts val="3700"/>
              </a:spcBef>
              <a:defRPr sz="4000"/>
            </a:pPr>
            <a:r>
              <a:t>Dexamethasone at dose of 0.15mg/kg IV q 6hr for 2-4 days initiated shortly before or along with first dose of antibiotic</a:t>
            </a:r>
          </a:p>
          <a:p>
            <a:pPr marL="512062" indent="-512062" defTabSz="2048204">
              <a:lnSpc>
                <a:spcPct val="200000"/>
              </a:lnSpc>
              <a:spcBef>
                <a:spcPts val="3700"/>
              </a:spcBef>
              <a:defRPr sz="4000"/>
            </a:pPr>
            <a:r>
              <a:t>Helps to reduce incidence of residual neurological complications , such as sensorineural deafness , hydrocephalus and behavioural disturbances</a:t>
            </a:r>
          </a:p>
          <a:p>
            <a:pPr marL="512062" indent="-512062" defTabSz="2048204">
              <a:lnSpc>
                <a:spcPct val="200000"/>
              </a:lnSpc>
              <a:spcBef>
                <a:spcPts val="3700"/>
              </a:spcBef>
              <a:defRPr sz="4000"/>
            </a:pPr>
            <a:r>
              <a:t>Especially useful in H.influenzae meningitis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reatment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Treatment </a:t>
            </a:r>
          </a:p>
        </p:txBody>
      </p:sp>
      <p:sp>
        <p:nvSpPr>
          <p:cNvPr id="250" name="Symptomatic Therapy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Symptomatic Therapy</a:t>
            </a:r>
          </a:p>
        </p:txBody>
      </p:sp>
      <p:sp>
        <p:nvSpPr>
          <p:cNvPr id="251" name="Cerebral edema &amp; Increased ICP : Head end elevated about 30 degrees. Osmotic diuresis with 0.5mg/kg of mannitol as a 20% solution is administered IV every 4-6 hr for maximum of 6 doses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493776" indent="-493776" defTabSz="1975054">
              <a:lnSpc>
                <a:spcPct val="200000"/>
              </a:lnSpc>
              <a:spcBef>
                <a:spcPts val="3600"/>
              </a:spcBef>
              <a:defRPr sz="3800">
                <a:solidFill>
                  <a:srgbClr val="B51600"/>
                </a:solidFill>
              </a:defRPr>
            </a:pPr>
            <a:r>
              <a:t>Cerebral edema &amp; Increased ICP </a:t>
            </a:r>
            <a:r>
              <a:rPr>
                <a:solidFill>
                  <a:srgbClr val="000000"/>
                </a:solidFill>
              </a:rPr>
              <a:t>: Head end elevated about 30 degrees. Osmotic diuresis with 0.5mg/kg of mannitol as a 20% solution is administered IV every 4-6 hr for maximum of 6 doses</a:t>
            </a:r>
          </a:p>
          <a:p>
            <a:pPr marL="493776" indent="-493776" defTabSz="1975054">
              <a:lnSpc>
                <a:spcPct val="200000"/>
              </a:lnSpc>
              <a:spcBef>
                <a:spcPts val="3600"/>
              </a:spcBef>
              <a:defRPr sz="3800">
                <a:solidFill>
                  <a:srgbClr val="B51600"/>
                </a:solidFill>
              </a:defRPr>
            </a:pPr>
            <a:r>
              <a:t>Convulsions</a:t>
            </a:r>
            <a:r>
              <a:rPr>
                <a:solidFill>
                  <a:srgbClr val="000000"/>
                </a:solidFill>
              </a:rPr>
              <a:t> : diazepam 0.3mg/kg ( Max 5mg) IV followed by phenytoin 15-20mg/kg loading dose and continued at a dose of 5mg/kg IV or PO. Antiepileptic drugs can be stopped after 3 months</a:t>
            </a:r>
          </a:p>
          <a:p>
            <a:pPr marL="493776" indent="-493776" defTabSz="1975054">
              <a:lnSpc>
                <a:spcPct val="200000"/>
              </a:lnSpc>
              <a:spcBef>
                <a:spcPts val="3600"/>
              </a:spcBef>
              <a:defRPr sz="3800">
                <a:solidFill>
                  <a:srgbClr val="B51600"/>
                </a:solidFill>
              </a:defRPr>
            </a:pPr>
            <a:r>
              <a:t>Fluid and electrolyte homeostasis</a:t>
            </a:r>
            <a:r>
              <a:rPr>
                <a:solidFill>
                  <a:srgbClr val="000000"/>
                </a:solidFill>
              </a:rPr>
              <a:t> : Maintanence fluids are given , hypotonic fluids avoided.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reatment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Treatment</a:t>
            </a:r>
          </a:p>
        </p:txBody>
      </p:sp>
      <p:sp>
        <p:nvSpPr>
          <p:cNvPr id="254" name="Symptomatic therapy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Symptomatic therapy</a:t>
            </a:r>
          </a:p>
        </p:txBody>
      </p:sp>
      <p:sp>
        <p:nvSpPr>
          <p:cNvPr id="255" name="Inappropriate ADH secretion : Fluid restriction and diuretics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548638" indent="-548638" defTabSz="2194505">
              <a:lnSpc>
                <a:spcPct val="200000"/>
              </a:lnSpc>
              <a:spcBef>
                <a:spcPts val="4000"/>
              </a:spcBef>
              <a:defRPr sz="4300">
                <a:solidFill>
                  <a:srgbClr val="B51600"/>
                </a:solidFill>
              </a:defRPr>
            </a:pPr>
            <a:r>
              <a:t>Inappropriate ADH secretion</a:t>
            </a:r>
            <a:r>
              <a:rPr>
                <a:solidFill>
                  <a:srgbClr val="000000"/>
                </a:solidFill>
              </a:rPr>
              <a:t> : Fluid restriction and diuretics</a:t>
            </a:r>
          </a:p>
          <a:p>
            <a:pPr marL="548638" indent="-548638" defTabSz="2194505">
              <a:lnSpc>
                <a:spcPct val="200000"/>
              </a:lnSpc>
              <a:spcBef>
                <a:spcPts val="4000"/>
              </a:spcBef>
              <a:defRPr sz="4300">
                <a:solidFill>
                  <a:srgbClr val="B51600"/>
                </a:solidFill>
              </a:defRPr>
            </a:pPr>
            <a:r>
              <a:t>Hypotension</a:t>
            </a:r>
            <a:r>
              <a:rPr>
                <a:solidFill>
                  <a:srgbClr val="000000"/>
                </a:solidFill>
              </a:rPr>
              <a:t> : treated with IV fluids and vasopressors such as dopamine and dobutamine</a:t>
            </a:r>
          </a:p>
          <a:p>
            <a:pPr marL="548638" indent="-548638" defTabSz="2194505">
              <a:lnSpc>
                <a:spcPct val="200000"/>
              </a:lnSpc>
              <a:spcBef>
                <a:spcPts val="4000"/>
              </a:spcBef>
              <a:defRPr sz="4300">
                <a:solidFill>
                  <a:srgbClr val="B51600"/>
                </a:solidFill>
              </a:defRPr>
            </a:pPr>
            <a:r>
              <a:t>Nursing care </a:t>
            </a:r>
            <a:r>
              <a:rPr>
                <a:solidFill>
                  <a:srgbClr val="000000"/>
                </a:solidFill>
              </a:rPr>
              <a:t>: oral cavity , eyes ,bladder and bowel should be taken care of. Bed sores are prevented by frequent posture change and by using soft foam mattress or air cushion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omplications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Complications</a:t>
            </a:r>
          </a:p>
        </p:txBody>
      </p:sp>
      <p:graphicFrame>
        <p:nvGraphicFramePr>
          <p:cNvPr id="258" name="Table"/>
          <p:cNvGraphicFramePr/>
          <p:nvPr/>
        </p:nvGraphicFramePr>
        <p:xfrm>
          <a:off x="3327400" y="3238854"/>
          <a:ext cx="15275620" cy="97283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37810"/>
                <a:gridCol w="7637810"/>
              </a:tblGrid>
              <a:tr h="1389763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Increased ICP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Cranial Nerve Palsies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89763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Seizures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Stroke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89763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Ataxia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SIADH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89763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Subdural effusions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Spastic paraparesis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89763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Blindness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Cerebral infarcts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89763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Long term neurologic sequelae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Epilepsy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89763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Deafness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Spasticity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omplications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Complications</a:t>
            </a:r>
          </a:p>
        </p:txBody>
      </p:sp>
      <p:sp>
        <p:nvSpPr>
          <p:cNvPr id="261" name="Subdural empyema is managed by drainage of subdural space along with intensive antibiotic therapy , subdural effusions generally resolve spontaneously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>
                <a:solidFill>
                  <a:srgbClr val="B51600"/>
                </a:solidFill>
              </a:defRPr>
            </a:pPr>
            <a:r>
              <a:t>Subdural empyema</a:t>
            </a:r>
            <a:r>
              <a:rPr>
                <a:solidFill>
                  <a:srgbClr val="000000"/>
                </a:solidFill>
              </a:rPr>
              <a:t> is managed by drainage of subdural space along with intensive antibiotic therapy , </a:t>
            </a:r>
            <a:r>
              <a:t>subdural effusions</a:t>
            </a:r>
            <a:r>
              <a:rPr>
                <a:solidFill>
                  <a:srgbClr val="000000"/>
                </a:solidFill>
              </a:rPr>
              <a:t> generally resolve spontaneously</a:t>
            </a:r>
          </a:p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>
                <a:solidFill>
                  <a:srgbClr val="B51600"/>
                </a:solidFill>
              </a:defRPr>
            </a:pPr>
            <a:r>
              <a:t>Hydrocephalus</a:t>
            </a:r>
            <a:r>
              <a:rPr>
                <a:solidFill>
                  <a:srgbClr val="000000"/>
                </a:solidFill>
              </a:rPr>
              <a:t> may occur in acute phase and generally regresses. Ventriculoatrial or ventriculoperitoneal shunt is rarely required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Preoperative-brain-CT-demonstrating-bilateral-subdural-effusions-arrows.png" descr="Preoperative-brain-CT-demonstrating-bilateral-subdural-effusions-arrows.pn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4024" t="0" r="14024" b="0"/>
          <a:stretch>
            <a:fillRect/>
          </a:stretch>
        </p:blipFill>
        <p:spPr>
          <a:xfrm>
            <a:off x="12159573" y="1236818"/>
            <a:ext cx="10954428" cy="11209182"/>
          </a:xfrm>
          <a:prstGeom prst="rect">
            <a:avLst/>
          </a:prstGeom>
        </p:spPr>
      </p:pic>
      <p:sp>
        <p:nvSpPr>
          <p:cNvPr id="264" name="Subdural effusion"/>
          <p:cNvSpPr txBox="1"/>
          <p:nvPr>
            <p:ph type="title"/>
          </p:nvPr>
        </p:nvSpPr>
        <p:spPr>
          <a:xfrm>
            <a:off x="1206500" y="1269999"/>
            <a:ext cx="9779000" cy="588227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Subdural effusion</a:t>
            </a:r>
          </a:p>
        </p:txBody>
      </p:sp>
      <p:sp>
        <p:nvSpPr>
          <p:cNvPr id="265" name="Slide Subtitle"/>
          <p:cNvSpPr txBox="1"/>
          <p:nvPr>
            <p:ph type="body" sz="quarter" idx="1"/>
          </p:nvPr>
        </p:nvSpPr>
        <p:spPr>
          <a:xfrm>
            <a:off x="1206500" y="7060576"/>
            <a:ext cx="9779000" cy="538542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revention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/>
          <a:p>
            <a:pPr lvl="1">
              <a:defRPr spc="-200"/>
            </a:pPr>
            <a:r>
              <a:t>Prevention </a:t>
            </a:r>
          </a:p>
        </p:txBody>
      </p:sp>
      <p:sp>
        <p:nvSpPr>
          <p:cNvPr id="268" name="Vaccination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Vaccination</a:t>
            </a:r>
          </a:p>
        </p:txBody>
      </p:sp>
      <p:sp>
        <p:nvSpPr>
          <p:cNvPr id="269" name="Vaccines available against S.pneumoniae , N.meningitides and H.influenzae type b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200000"/>
              </a:lnSpc>
            </a:pPr>
            <a:r>
              <a:t>Vaccines available against S.pneumoniae , N.meningitides and H.influenzae type b</a:t>
            </a:r>
          </a:p>
          <a:p>
            <a:pPr>
              <a:lnSpc>
                <a:spcPct val="200000"/>
              </a:lnSpc>
            </a:pPr>
            <a:r>
              <a:t>Pneumococcal polysaccharide vaccine available</a:t>
            </a:r>
          </a:p>
          <a:p>
            <a:pPr>
              <a:lnSpc>
                <a:spcPct val="200000"/>
              </a:lnSpc>
            </a:pPr>
            <a:r>
              <a:t>Meningococcal vaccine for high risk groups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Antibiotic prophylaxis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Antibiotic prophylaxis</a:t>
            </a:r>
          </a:p>
        </p:txBody>
      </p:sp>
      <p:sp>
        <p:nvSpPr>
          <p:cNvPr id="272" name="Meningococcal : Rifampicin at a dose of 10mg/kg given 12 hourly for 2 days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Meningococcal : Rifampicin at a dose of 10mg/kg given 12 hourly for 2 days</a:t>
            </a:r>
          </a:p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H.influenzae : Rifampicin at dose of 20mg/kg/day for 4 days for household contacts and patient</a:t>
            </a:r>
          </a:p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S.pneumoniae : no prophylaxis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Follow Up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Follow Up</a:t>
            </a:r>
          </a:p>
        </p:txBody>
      </p:sp>
      <p:sp>
        <p:nvSpPr>
          <p:cNvPr id="275" name="Auditory evaluation should be carried out at the time of discharge and 6 weeks later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>
            <a:lvl1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lvl1pPr>
          </a:lstStyle>
          <a:p>
            <a:pPr/>
            <a:r>
              <a:t>Auditory evaluation should be carried out at the time of discharge and 6 weeks later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Incidence and Etiology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Incidence and Etiology</a:t>
            </a:r>
          </a:p>
        </p:txBody>
      </p:sp>
      <p:sp>
        <p:nvSpPr>
          <p:cNvPr id="159" name="Commonest in Neonates and Infancy because of poor immunity and phagocytic functions.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Commonest in Neonates and Infancy because of poor immunity and phagocytic functions.</a:t>
            </a:r>
          </a:p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More frequent in infant Males</a:t>
            </a:r>
          </a:p>
          <a:p>
            <a:pPr marL="609600" indent="-609600" defTabSz="2438337">
              <a:lnSpc>
                <a:spcPct val="20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Greater risk during 6-12 months and 95% cases occur between 1 month and 5 years.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HANK YOU"/>
          <p:cNvSpPr txBox="1"/>
          <p:nvPr>
            <p:ph type="body" idx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/>
          <a:lstStyle>
            <a:lvl1pPr>
              <a:defRPr spc="-200" sz="15000"/>
            </a:lvl1pPr>
          </a:lstStyle>
          <a:p>
            <a:pPr/>
            <a:r>
              <a:t>THANK YOU</a:t>
            </a:r>
          </a:p>
        </p:txBody>
      </p:sp>
      <p:sp>
        <p:nvSpPr>
          <p:cNvPr id="278" name="Dr Ravideep (+917416878888)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algn="r" defTabSz="421004">
              <a:defRPr sz="2800"/>
            </a:pPr>
            <a:r>
              <a:t>Dr Ravideep (+917416878888)</a:t>
            </a:r>
          </a:p>
          <a:p>
            <a:pPr algn="r" defTabSz="421004">
              <a:defRPr sz="2800"/>
            </a:pPr>
            <a:r>
              <a:t>Email : ravideepy@gmail.com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ausative organis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Causative organisms</a:t>
            </a:r>
          </a:p>
        </p:txBody>
      </p:sp>
      <p:sp>
        <p:nvSpPr>
          <p:cNvPr id="162" name="Agenda Topics"/>
          <p:cNvSpPr txBox="1"/>
          <p:nvPr>
            <p:ph type="body" idx="1"/>
          </p:nvPr>
        </p:nvSpPr>
        <p:spPr>
          <a:xfrm>
            <a:off x="4225248" y="4367699"/>
            <a:ext cx="21971002" cy="8007833"/>
          </a:xfrm>
          <a:prstGeom prst="rect">
            <a:avLst/>
          </a:prstGeom>
        </p:spPr>
        <p:txBody>
          <a:bodyPr lIns="50800" tIns="50800" rIns="50800" bIns="50800"/>
          <a:lstStyle/>
          <a:p>
            <a:pPr>
              <a:spcBef>
                <a:spcPts val="1800"/>
              </a:spcBef>
              <a:defRPr b="0" spc="-55"/>
            </a:pPr>
          </a:p>
        </p:txBody>
      </p:sp>
      <p:graphicFrame>
        <p:nvGraphicFramePr>
          <p:cNvPr id="163" name="Table"/>
          <p:cNvGraphicFramePr/>
          <p:nvPr/>
        </p:nvGraphicFramePr>
        <p:xfrm>
          <a:off x="3650579" y="3992546"/>
          <a:ext cx="19486706" cy="8243309"/>
        </p:xfrm>
        <a:graphic xmlns:a="http://schemas.openxmlformats.org/drawingml/2006/main">
          <a:graphicData uri="http://schemas.openxmlformats.org/drawingml/2006/table">
            <a:tbl>
              <a:tblPr firstCol="1" firstRow="0" lastCol="0" lastRow="0" bandCol="0" bandRow="0" rtl="0">
                <a:tableStyleId>{4C3C2611-4C71-4FC5-86AE-919BDF0F9419}</a:tableStyleId>
              </a:tblPr>
              <a:tblGrid>
                <a:gridCol w="5486400"/>
                <a:gridCol w="14000305"/>
              </a:tblGrid>
              <a:tr h="2060826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3200"/>
                        <a:t>Neonates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r>
                        <a:t>Escherichia coli</a:t>
                      </a:r>
                    </a:p>
                    <a:p>
                      <a:pPr defTabSz="914400">
                        <a:defRPr sz="3200"/>
                      </a:pPr>
                      <a:r>
                        <a:t>Streptococcus pneumoniae</a:t>
                      </a:r>
                    </a:p>
                    <a:p>
                      <a:pPr defTabSz="914400">
                        <a:defRPr sz="3200"/>
                      </a:pPr>
                      <a:r>
                        <a:t>Salmonella species</a:t>
                      </a:r>
                    </a:p>
                    <a:p>
                      <a:pPr defTabSz="914400">
                        <a:defRPr sz="3200"/>
                      </a:pPr>
                      <a:r>
                        <a:t>Pseudomonas aeuroginosa</a:t>
                      </a:r>
                    </a:p>
                    <a:p>
                      <a:pPr defTabSz="914400">
                        <a:defRPr sz="3200"/>
                      </a:pPr>
                      <a:r>
                        <a:t>Staphylococcal aureus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2060826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3200"/>
                        <a:t>3 months - 3 years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r>
                        <a:t>Hemophilus influenzae type b</a:t>
                      </a:r>
                    </a:p>
                    <a:p>
                      <a:pPr defTabSz="914400">
                        <a:defRPr sz="3200"/>
                      </a:pPr>
                      <a:r>
                        <a:t>Streptococcus pneumoniae</a:t>
                      </a:r>
                    </a:p>
                    <a:p>
                      <a:pPr defTabSz="914400">
                        <a:defRPr sz="3200"/>
                      </a:pPr>
                      <a:r>
                        <a:t>Meningococci ( Neisseria meningitides )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2060826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3200"/>
                        <a:t>&gt;2 years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r>
                        <a:t>Streptococcus pneumoniae</a:t>
                      </a:r>
                    </a:p>
                    <a:p>
                      <a:pPr defTabSz="914400">
                        <a:defRPr sz="3200"/>
                      </a:pPr>
                      <a:r>
                        <a:t>Neisseria meningitides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2060826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  <a:r>
                        <a:t>Diminished host response ,</a:t>
                      </a:r>
                    </a:p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  <a:r>
                        <a:t>Malignancies ,</a:t>
                      </a:r>
                    </a:p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  <a:r>
                        <a:t>Children on Immunosuppressive drugs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More susceptible to develop meningitis by fungi , Listeria monocytogenes and mycoplasma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athogenesis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Pathogenesis</a:t>
            </a:r>
          </a:p>
        </p:txBody>
      </p:sp>
      <p:sp>
        <p:nvSpPr>
          <p:cNvPr id="166" name="Infection spreads hematogenously to meninges from distant foci , e.g. pneumonia , empyema , pyoderma and osteomyelitis.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579119" indent="-579119" defTabSz="2316421">
              <a:lnSpc>
                <a:spcPct val="200000"/>
              </a:lnSpc>
              <a:spcBef>
                <a:spcPts val="4200"/>
              </a:spcBef>
              <a:buSzPct val="123000"/>
              <a:buChar char="•"/>
              <a:defRPr b="0" sz="4500"/>
            </a:pPr>
            <a:r>
              <a:t>Infection spreads hematogenously to meninges from distant foci , e.g. pneumonia , empyema , pyoderma and osteomyelitis.</a:t>
            </a:r>
          </a:p>
          <a:p>
            <a:pPr marL="579119" indent="-579119" defTabSz="2316421">
              <a:lnSpc>
                <a:spcPct val="200000"/>
              </a:lnSpc>
              <a:spcBef>
                <a:spcPts val="4200"/>
              </a:spcBef>
              <a:buSzPct val="123000"/>
              <a:buChar char="•"/>
              <a:defRPr b="0" sz="4500"/>
            </a:pPr>
            <a:r>
              <a:t>Rarely , the infection may extend from contiguous septic foci , e.g. infected paranasal sinuses , mastoiditis , fracture of base of skull.</a:t>
            </a:r>
          </a:p>
          <a:p>
            <a:pPr marL="579119" indent="-579119" defTabSz="2316421">
              <a:lnSpc>
                <a:spcPct val="200000"/>
              </a:lnSpc>
              <a:spcBef>
                <a:spcPts val="4200"/>
              </a:spcBef>
              <a:buSzPct val="123000"/>
              <a:buChar char="•"/>
              <a:defRPr b="0" sz="4500"/>
            </a:pPr>
            <a:r>
              <a:t>Anatomic and congenital defect can also cause infection , e.g. myelomeningocele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athology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Pathology </a:t>
            </a:r>
          </a:p>
        </p:txBody>
      </p:sp>
      <p:sp>
        <p:nvSpPr>
          <p:cNvPr id="169" name="Leptomeninges are infiltrated with inflammatory cells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481583" indent="-481583" defTabSz="1926287">
              <a:lnSpc>
                <a:spcPct val="200000"/>
              </a:lnSpc>
              <a:spcBef>
                <a:spcPts val="3500"/>
              </a:spcBef>
              <a:buSzPct val="123000"/>
              <a:buChar char="•"/>
              <a:defRPr b="0" sz="3700"/>
            </a:pPr>
            <a:r>
              <a:t>Leptomeninges are infiltrated with inflammatory cells</a:t>
            </a:r>
          </a:p>
          <a:p>
            <a:pPr marL="481583" indent="-481583" defTabSz="1926287">
              <a:lnSpc>
                <a:spcPct val="200000"/>
              </a:lnSpc>
              <a:spcBef>
                <a:spcPts val="3500"/>
              </a:spcBef>
              <a:buSzPct val="123000"/>
              <a:buChar char="•"/>
              <a:defRPr b="0" sz="3700"/>
            </a:pPr>
            <a:r>
              <a:t>Cortex of brain shows deem , exudate and proliferation of microglia</a:t>
            </a:r>
          </a:p>
          <a:p>
            <a:pPr marL="481583" indent="-481583" defTabSz="1926287">
              <a:lnSpc>
                <a:spcPct val="200000"/>
              </a:lnSpc>
              <a:spcBef>
                <a:spcPts val="3500"/>
              </a:spcBef>
              <a:buSzPct val="123000"/>
              <a:buChar char="•"/>
              <a:defRPr b="0" sz="3700"/>
            </a:pPr>
            <a:r>
              <a:t>Ependymal cells are destroyed and purulent exudate collects at base of brain , most marked in interpeduncular and schismatic cisterns</a:t>
            </a:r>
          </a:p>
          <a:p>
            <a:pPr marL="481583" indent="-481583" defTabSz="1926287">
              <a:lnSpc>
                <a:spcPct val="200000"/>
              </a:lnSpc>
              <a:spcBef>
                <a:spcPts val="3500"/>
              </a:spcBef>
              <a:buSzPct val="123000"/>
              <a:buChar char="•"/>
              <a:defRPr b="0" sz="3700"/>
            </a:pPr>
            <a:r>
              <a:t>Exudates may block the foramina of Luschka and Magendie - Hydrocephalus</a:t>
            </a:r>
          </a:p>
          <a:p>
            <a:pPr marL="481583" indent="-481583" defTabSz="1926287">
              <a:lnSpc>
                <a:spcPct val="200000"/>
              </a:lnSpc>
              <a:spcBef>
                <a:spcPts val="3500"/>
              </a:spcBef>
              <a:buSzPct val="123000"/>
              <a:buChar char="•"/>
              <a:defRPr b="0" sz="3700"/>
            </a:pPr>
            <a:r>
              <a:t>Thrombophlebitis of cerebral vessels may occur leading to infarction and neurologic sequelae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athology"/>
          <p:cNvSpPr txBox="1"/>
          <p:nvPr>
            <p:ph type="title"/>
          </p:nvPr>
        </p:nvSpPr>
        <p:spPr>
          <a:xfrm>
            <a:off x="1206500" y="1079499"/>
            <a:ext cx="21971000" cy="143316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Pathology </a:t>
            </a:r>
          </a:p>
        </p:txBody>
      </p:sp>
      <p:sp>
        <p:nvSpPr>
          <p:cNvPr id="172" name="Fulminating illness may occur in case of meningococcal meningitis and death may occur in few hours because of endotoxic shock.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445008" indent="-445008" defTabSz="1779987">
              <a:lnSpc>
                <a:spcPct val="200000"/>
              </a:lnSpc>
              <a:spcBef>
                <a:spcPts val="3200"/>
              </a:spcBef>
              <a:buSzPct val="123000"/>
              <a:buChar char="•"/>
              <a:defRPr b="0" sz="3500"/>
            </a:pPr>
            <a:r>
              <a:t>Fulminating illness may occur in case of meningococcal meningitis and death may occur in few hours because of endotoxic shock.</a:t>
            </a:r>
          </a:p>
          <a:p>
            <a:pPr marL="445008" indent="-445008" defTabSz="1779987">
              <a:lnSpc>
                <a:spcPct val="200000"/>
              </a:lnSpc>
              <a:spcBef>
                <a:spcPts val="3200"/>
              </a:spcBef>
              <a:buSzPct val="123000"/>
              <a:buChar char="•"/>
              <a:defRPr b="0" sz="3500"/>
            </a:pPr>
            <a:r>
              <a:t>Bacterial pathogens on destruction liberate cell wall and membrane active components ( trichroic acid , endotoxins , peptidoglycans ).</a:t>
            </a:r>
          </a:p>
          <a:p>
            <a:pPr marL="445008" indent="-445008" defTabSz="1779987">
              <a:lnSpc>
                <a:spcPct val="200000"/>
              </a:lnSpc>
              <a:spcBef>
                <a:spcPts val="3200"/>
              </a:spcBef>
              <a:buSzPct val="123000"/>
              <a:buChar char="•"/>
              <a:defRPr b="0" sz="3500"/>
            </a:pPr>
            <a:r>
              <a:t>In response host cells produce tumor necrosis factor , cytokines and platelet aggravating factor. Their interaction with BBB and neurons results in extensive host damage.</a:t>
            </a:r>
          </a:p>
          <a:p>
            <a:pPr marL="445008" indent="-445008" defTabSz="1779987">
              <a:lnSpc>
                <a:spcPct val="200000"/>
              </a:lnSpc>
              <a:spcBef>
                <a:spcPts val="3200"/>
              </a:spcBef>
              <a:buSzPct val="123000"/>
              <a:buChar char="•"/>
              <a:defRPr b="0" sz="3500"/>
            </a:pPr>
            <a:r>
              <a:t>Cerebral edema ( vasogenic ) occurs due to endothelial cell injury or cytotoxins.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Neonates and Infants"/>
          <p:cNvSpPr txBox="1"/>
          <p:nvPr>
            <p:ph type="body" sz="quarter" idx="1"/>
          </p:nvPr>
        </p:nvSpPr>
        <p:spPr>
          <a:xfrm>
            <a:off x="1206500" y="2372961"/>
            <a:ext cx="9779000" cy="934780"/>
          </a:xfrm>
          <a:prstGeom prst="rect">
            <a:avLst/>
          </a:prstGeom>
        </p:spPr>
        <p:txBody>
          <a:bodyPr/>
          <a:lstStyle/>
          <a:p>
            <a:pPr/>
            <a:r>
              <a:t>Neonates and Infants</a:t>
            </a:r>
          </a:p>
        </p:txBody>
      </p:sp>
      <p:sp>
        <p:nvSpPr>
          <p:cNvPr id="175" name="Infective illness in mother , prolonged rupture of membranes or difficult delivery put the newborn at risk…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469391" indent="-469391" defTabSz="1877520">
              <a:lnSpc>
                <a:spcPct val="200000"/>
              </a:lnSpc>
              <a:spcBef>
                <a:spcPts val="3400"/>
              </a:spcBef>
              <a:defRPr sz="3600"/>
            </a:pPr>
            <a:r>
              <a:t>Infective illness in mother , prolonged rupture of membranes or difficult delivery put the newborn at risk</a:t>
            </a:r>
          </a:p>
          <a:p>
            <a:pPr marL="469391" indent="-469391" defTabSz="1877520">
              <a:lnSpc>
                <a:spcPct val="200000"/>
              </a:lnSpc>
              <a:spcBef>
                <a:spcPts val="3400"/>
              </a:spcBef>
              <a:defRPr sz="3600"/>
            </a:pPr>
            <a:r>
              <a:t>Premature infants have low level of antibodies</a:t>
            </a:r>
          </a:p>
          <a:p>
            <a:pPr marL="469391" indent="-469391" defTabSz="1877520">
              <a:lnSpc>
                <a:spcPct val="200000"/>
              </a:lnSpc>
              <a:spcBef>
                <a:spcPts val="3400"/>
              </a:spcBef>
              <a:defRPr sz="3600"/>
            </a:pPr>
            <a:r>
              <a:t>Predisposing factor is spina bifida or dermal sinus</a:t>
            </a:r>
          </a:p>
        </p:txBody>
      </p:sp>
      <p:sp>
        <p:nvSpPr>
          <p:cNvPr id="176" name="Clinical fea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Clinical features</a:t>
            </a:r>
          </a:p>
        </p:txBody>
      </p:sp>
      <p:pic>
        <p:nvPicPr>
          <p:cNvPr id="177" name="meningitis-in-infants-effects-on-the-body-series-br-image-credit-stephen-kelly-2019-br.jpg" descr="meningitis-in-infants-effects-on-the-body-series-br-image-credit-stephen-kelly-2019-b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05956" y="2187077"/>
            <a:ext cx="9329340" cy="102185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