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  <Override PartName="/ppt/media/image5.jpeg" ContentType="image/jpeg"/>
  <Override PartName="/ppt/media/image6.jpeg" ContentType="image/jpeg"/>
  <Override PartName="/ppt/media/image7.jpeg" ContentType="image/jpeg"/>
  <Override PartName="/ppt/media/image8.jpeg" ContentType="image/jpeg"/>
  <Override PartName="/ppt/media/image9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  <p:sldId id="291" r:id="rId43"/>
    <p:sldId id="292" r:id="rId44"/>
    <p:sldId id="293" r:id="rId45"/>
    <p:sldId id="294" r:id="rId46"/>
    <p:sldId id="295" r:id="rId47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2438337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0" algn="l" defTabSz="2438337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0" algn="l" defTabSz="2438337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0" algn="l" defTabSz="2438337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0" algn="l" defTabSz="2438337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0" algn="l" defTabSz="2438337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0" algn="l" defTabSz="2438337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0" algn="l" defTabSz="2438337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0" algn="l" defTabSz="2438337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FFF056"/>
          </a:solidFill>
        </a:fill>
      </a:tcStyle>
    </a:band2H>
    <a:firstCo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FFF"/>
          </a:solidFill>
        </a:fill>
      </a:tcStyle>
    </a:wholeTbl>
    <a:band2H>
      <a:tcTxStyle b="def" i="def"/>
      <a:tcStyle>
        <a:tcBdr/>
        <a:fill>
          <a:solidFill>
            <a:srgbClr val="E6F0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1F0CC"/>
          </a:solidFill>
        </a:fill>
      </a:tcStyle>
    </a:wholeTbl>
    <a:band2H>
      <a:tcTxStyle b="def" i="def"/>
      <a:tcStyle>
        <a:tcBdr/>
        <a:fill>
          <a:solidFill>
            <a:srgbClr val="EAF8E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CDDF"/>
          </a:solidFill>
        </a:fill>
      </a:tcStyle>
    </a:wholeTbl>
    <a:band2H>
      <a:tcTxStyle b="def" i="def"/>
      <a:tcStyle>
        <a:tcBdr/>
        <a:fill>
          <a:solidFill>
            <a:srgbClr val="FFE8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Relationship Id="rId39" Type="http://schemas.openxmlformats.org/officeDocument/2006/relationships/slide" Target="slides/slide32.xml"/><Relationship Id="rId40" Type="http://schemas.openxmlformats.org/officeDocument/2006/relationships/slide" Target="slides/slide33.xml"/><Relationship Id="rId41" Type="http://schemas.openxmlformats.org/officeDocument/2006/relationships/slide" Target="slides/slide34.xml"/><Relationship Id="rId42" Type="http://schemas.openxmlformats.org/officeDocument/2006/relationships/slide" Target="slides/slide35.xml"/><Relationship Id="rId43" Type="http://schemas.openxmlformats.org/officeDocument/2006/relationships/slide" Target="slides/slide36.xml"/><Relationship Id="rId44" Type="http://schemas.openxmlformats.org/officeDocument/2006/relationships/slide" Target="slides/slide37.xml"/><Relationship Id="rId45" Type="http://schemas.openxmlformats.org/officeDocument/2006/relationships/slide" Target="slides/slide38.xml"/><Relationship Id="rId46" Type="http://schemas.openxmlformats.org/officeDocument/2006/relationships/slide" Target="slides/slide39.xml"/><Relationship Id="rId47" Type="http://schemas.openxmlformats.org/officeDocument/2006/relationships/slide" Target="slides/slide40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9" name="Shape 14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ody Level One…"/>
          <p:cNvSpPr txBox="1"/>
          <p:nvPr>
            <p:ph type="body" sz="quarter" idx="1" hasCustomPrompt="1"/>
          </p:nvPr>
        </p:nvSpPr>
        <p:spPr>
          <a:xfrm>
            <a:off x="1201340" y="11859862"/>
            <a:ext cx="21971004" cy="636980"/>
          </a:xfrm>
          <a:prstGeom prst="rect">
            <a:avLst/>
          </a:prstGeom>
        </p:spPr>
        <p:txBody>
          <a:bodyPr lIns="45718" tIns="45718" rIns="45718" bIns="45718"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  <a:lvl2pPr marL="1066800" indent="-457200" defTabSz="825500">
              <a:lnSpc>
                <a:spcPct val="100000"/>
              </a:lnSpc>
              <a:spcBef>
                <a:spcPts val="0"/>
              </a:spcBef>
              <a:defRPr b="1" sz="3600"/>
            </a:lvl2pPr>
            <a:lvl3pPr marL="1676400" indent="-457200" defTabSz="825500">
              <a:lnSpc>
                <a:spcPct val="100000"/>
              </a:lnSpc>
              <a:spcBef>
                <a:spcPts val="0"/>
              </a:spcBef>
              <a:defRPr b="1" sz="3600"/>
            </a:lvl3pPr>
            <a:lvl4pPr marL="2286000" indent="-457200" defTabSz="825500">
              <a:lnSpc>
                <a:spcPct val="100000"/>
              </a:lnSpc>
              <a:spcBef>
                <a:spcPts val="0"/>
              </a:spcBef>
              <a:defRPr b="1" sz="3600"/>
            </a:lvl4pPr>
            <a:lvl5pPr marL="2895600" indent="-457200" defTabSz="825500">
              <a:lnSpc>
                <a:spcPct val="100000"/>
              </a:lnSpc>
              <a:spcBef>
                <a:spcPts val="0"/>
              </a:spcBef>
              <a:defRPr b="1" sz="3600"/>
            </a:lvl5pPr>
          </a:lstStyle>
          <a:p>
            <a:pPr/>
            <a:r>
              <a:t>Author and Date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2" name="Presentation Title"/>
          <p:cNvSpPr txBox="1"/>
          <p:nvPr>
            <p:ph type="title" hasCustomPrompt="1"/>
          </p:nvPr>
        </p:nvSpPr>
        <p:spPr>
          <a:xfrm>
            <a:off x="1206496" y="2574991"/>
            <a:ext cx="21971005" cy="4648202"/>
          </a:xfrm>
          <a:prstGeom prst="rect">
            <a:avLst/>
          </a:prstGeom>
        </p:spPr>
        <p:txBody>
          <a:bodyPr anchor="b"/>
          <a:lstStyle>
            <a:lvl1pPr>
              <a:defRPr spc="-232" sz="11600"/>
            </a:lvl1pPr>
          </a:lstStyle>
          <a:p>
            <a:pPr/>
            <a:r>
              <a:t>Presentation Title</a:t>
            </a:r>
          </a:p>
        </p:txBody>
      </p:sp>
      <p:sp>
        <p:nvSpPr>
          <p:cNvPr id="13" name="Body Level One…"/>
          <p:cNvSpPr txBox="1"/>
          <p:nvPr>
            <p:ph type="body" sz="quarter" idx="13" hasCustomPrompt="1"/>
          </p:nvPr>
        </p:nvSpPr>
        <p:spPr>
          <a:xfrm>
            <a:off x="1201342" y="7223190"/>
            <a:ext cx="21971002" cy="1905002"/>
          </a:xfrm>
          <a:prstGeom prst="rect">
            <a:avLst/>
          </a:prstGeom>
        </p:spPr>
        <p:txBody>
          <a:bodyPr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Presentation Subtitle</a:t>
            </a:r>
          </a:p>
        </p:txBody>
      </p:sp>
      <p:sp>
        <p:nvSpPr>
          <p:cNvPr id="1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Body Level One…"/>
          <p:cNvSpPr txBox="1"/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numCol="1" spcCol="38100"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Statement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Body Level One…"/>
          <p:cNvSpPr txBox="1"/>
          <p:nvPr>
            <p:ph type="body" idx="1" hasCustomPrompt="1"/>
          </p:nvPr>
        </p:nvSpPr>
        <p:spPr>
          <a:xfrm>
            <a:off x="1206500" y="1075926"/>
            <a:ext cx="21971000" cy="7241586"/>
          </a:xfrm>
          <a:prstGeom prst="rect">
            <a:avLst/>
          </a:prstGeom>
        </p:spPr>
        <p:txBody>
          <a:bodyPr numCol="1" spcCol="38100"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1pPr>
            <a:lvl2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2pPr>
            <a:lvl3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3pPr>
            <a:lvl4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4pPr>
            <a:lvl5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5pPr>
          </a:lstStyle>
          <a:p>
            <a:pPr/>
            <a:r>
              <a:t>100%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07" name="Fact information"/>
          <p:cNvSpPr txBox="1"/>
          <p:nvPr>
            <p:ph type="body" sz="quarter" idx="13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8" tIns="45718" rIns="45718" bIns="45718" numCol="1" spcCol="38100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Fact information</a:t>
            </a:r>
          </a:p>
        </p:txBody>
      </p:sp>
      <p:sp>
        <p:nvSpPr>
          <p:cNvPr id="10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Body Level One…"/>
          <p:cNvSpPr txBox="1"/>
          <p:nvPr>
            <p:ph type="body" sz="quarter" idx="1" hasCustomPrompt="1"/>
          </p:nvPr>
        </p:nvSpPr>
        <p:spPr>
          <a:xfrm>
            <a:off x="2430024" y="10675453"/>
            <a:ext cx="20200054" cy="636980"/>
          </a:xfrm>
          <a:prstGeom prst="rect">
            <a:avLst/>
          </a:prstGeom>
        </p:spPr>
        <p:txBody>
          <a:bodyPr lIns="45718" tIns="45718" rIns="45718" bIns="45718"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  <a:lvl2pPr marL="1066800" indent="-457200" defTabSz="825500">
              <a:lnSpc>
                <a:spcPct val="100000"/>
              </a:lnSpc>
              <a:spcBef>
                <a:spcPts val="0"/>
              </a:spcBef>
              <a:defRPr b="1" sz="3600"/>
            </a:lvl2pPr>
            <a:lvl3pPr marL="1676400" indent="-457200" defTabSz="825500">
              <a:lnSpc>
                <a:spcPct val="100000"/>
              </a:lnSpc>
              <a:spcBef>
                <a:spcPts val="0"/>
              </a:spcBef>
              <a:defRPr b="1" sz="3600"/>
            </a:lvl3pPr>
            <a:lvl4pPr marL="2286000" indent="-457200" defTabSz="825500">
              <a:lnSpc>
                <a:spcPct val="100000"/>
              </a:lnSpc>
              <a:spcBef>
                <a:spcPts val="0"/>
              </a:spcBef>
              <a:defRPr b="1" sz="3600"/>
            </a:lvl4pPr>
            <a:lvl5pPr marL="2895600" indent="-457200" defTabSz="825500">
              <a:lnSpc>
                <a:spcPct val="100000"/>
              </a:lnSpc>
              <a:spcBef>
                <a:spcPts val="0"/>
              </a:spcBef>
              <a:defRPr b="1" sz="3600"/>
            </a:lvl5pPr>
          </a:lstStyle>
          <a:p>
            <a:pPr/>
            <a:r>
              <a:t>Attribution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6" name="Body Level One…"/>
          <p:cNvSpPr txBox="1"/>
          <p:nvPr>
            <p:ph type="body" sz="half" idx="13" hasCustomPrompt="1"/>
          </p:nvPr>
        </p:nvSpPr>
        <p:spPr>
          <a:xfrm>
            <a:off x="1753923" y="4939860"/>
            <a:ext cx="20876154" cy="3836281"/>
          </a:xfrm>
          <a:prstGeom prst="rect">
            <a:avLst/>
          </a:prstGeom>
        </p:spPr>
        <p:txBody>
          <a:bodyPr numCol="1" spcCol="38100"/>
          <a:lstStyle>
            <a:lvl1pPr marL="469900" indent="-300876">
              <a:spcBef>
                <a:spcPts val="0"/>
              </a:spcBef>
              <a:buSzTx/>
              <a:buNone/>
              <a:defRPr spc="-20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“Notable Quote”</a:t>
            </a:r>
          </a:p>
        </p:txBody>
      </p:sp>
      <p:sp>
        <p:nvSpPr>
          <p:cNvPr id="11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Image"/>
          <p:cNvSpPr/>
          <p:nvPr>
            <p:ph type="pic" sz="quarter" idx="13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</p:spPr>
        <p:txBody>
          <a:bodyPr lIns="91439" tIns="45719" rIns="91439" bIns="45719" numCol="1" spcCol="38100">
            <a:noAutofit/>
          </a:bodyPr>
          <a:lstStyle/>
          <a:p>
            <a:pPr/>
          </a:p>
        </p:txBody>
      </p:sp>
      <p:sp>
        <p:nvSpPr>
          <p:cNvPr id="125" name="Image"/>
          <p:cNvSpPr/>
          <p:nvPr>
            <p:ph type="pic" sz="half" idx="14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</p:spPr>
        <p:txBody>
          <a:bodyPr lIns="91439" tIns="45719" rIns="91439" bIns="45719" numCol="1" spcCol="38100">
            <a:noAutofit/>
          </a:bodyPr>
          <a:lstStyle/>
          <a:p>
            <a:pPr/>
          </a:p>
        </p:txBody>
      </p:sp>
      <p:sp>
        <p:nvSpPr>
          <p:cNvPr id="126" name="Image"/>
          <p:cNvSpPr/>
          <p:nvPr>
            <p:ph type="pic" idx="15"/>
          </p:nvPr>
        </p:nvSpPr>
        <p:spPr>
          <a:xfrm>
            <a:off x="-139700" y="495300"/>
            <a:ext cx="16611600" cy="12458700"/>
          </a:xfrm>
          <a:prstGeom prst="rect">
            <a:avLst/>
          </a:prstGeom>
        </p:spPr>
        <p:txBody>
          <a:bodyPr lIns="91439" tIns="45719" rIns="91439" bIns="45719" numCol="1" spcCol="38100">
            <a:noAutofit/>
          </a:bodyPr>
          <a:lstStyle/>
          <a:p>
            <a:pPr/>
          </a:p>
        </p:txBody>
      </p:sp>
      <p:sp>
        <p:nvSpPr>
          <p:cNvPr id="12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Image"/>
          <p:cNvSpPr/>
          <p:nvPr>
            <p:ph type="pic" idx="13"/>
          </p:nvPr>
        </p:nvSpPr>
        <p:spPr>
          <a:xfrm>
            <a:off x="-1333500" y="-5524500"/>
            <a:ext cx="27051000" cy="21640800"/>
          </a:xfrm>
          <a:prstGeom prst="rect">
            <a:avLst/>
          </a:prstGeom>
        </p:spPr>
        <p:txBody>
          <a:bodyPr lIns="91439" tIns="45719" rIns="91439" bIns="45719" numCol="1" spcCol="38100">
            <a:noAutofit/>
          </a:bodyPr>
          <a:lstStyle/>
          <a:p>
            <a:pPr/>
          </a:p>
        </p:txBody>
      </p:sp>
      <p:sp>
        <p:nvSpPr>
          <p:cNvPr id="13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666699290_02_crop_3159x1892.jpg"/>
          <p:cNvSpPr/>
          <p:nvPr>
            <p:ph type="pic" idx="13"/>
          </p:nvPr>
        </p:nvSpPr>
        <p:spPr>
          <a:xfrm>
            <a:off x="-1155700" y="-1295400"/>
            <a:ext cx="26746200" cy="16018933"/>
          </a:xfrm>
          <a:prstGeom prst="rect">
            <a:avLst/>
          </a:prstGeom>
        </p:spPr>
        <p:txBody>
          <a:bodyPr lIns="91439" tIns="45719" rIns="91439" bIns="45719" numCol="1" spcCol="38100">
            <a:noAutofit/>
          </a:bodyPr>
          <a:lstStyle/>
          <a:p>
            <a:pPr/>
          </a:p>
        </p:txBody>
      </p:sp>
      <p:sp>
        <p:nvSpPr>
          <p:cNvPr id="22" name="Presentation Title"/>
          <p:cNvSpPr txBox="1"/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pc="-232" sz="11600"/>
            </a:lvl1pPr>
          </a:lstStyle>
          <a:p>
            <a:pPr/>
            <a:r>
              <a:t>Presentation Title</a:t>
            </a:r>
          </a:p>
        </p:txBody>
      </p:sp>
      <p:sp>
        <p:nvSpPr>
          <p:cNvPr id="23" name="Body Level One…"/>
          <p:cNvSpPr txBox="1"/>
          <p:nvPr>
            <p:ph type="body" sz="quarter" idx="1" hasCustomPrompt="1"/>
          </p:nvPr>
        </p:nvSpPr>
        <p:spPr>
          <a:xfrm>
            <a:off x="1207690" y="1106137"/>
            <a:ext cx="21968621" cy="636980"/>
          </a:xfrm>
          <a:prstGeom prst="rect">
            <a:avLst/>
          </a:prstGeom>
        </p:spPr>
        <p:txBody>
          <a:bodyPr lIns="45718" tIns="45718" rIns="45718" bIns="45718"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  <a:lvl2pPr marL="1066800" indent="-457200" defTabSz="825500">
              <a:lnSpc>
                <a:spcPct val="100000"/>
              </a:lnSpc>
              <a:spcBef>
                <a:spcPts val="0"/>
              </a:spcBef>
              <a:defRPr b="1" sz="3600"/>
            </a:lvl2pPr>
            <a:lvl3pPr marL="1676400" indent="-457200" defTabSz="825500">
              <a:lnSpc>
                <a:spcPct val="100000"/>
              </a:lnSpc>
              <a:spcBef>
                <a:spcPts val="0"/>
              </a:spcBef>
              <a:defRPr b="1" sz="3600"/>
            </a:lvl3pPr>
            <a:lvl4pPr marL="2286000" indent="-457200" defTabSz="825500">
              <a:lnSpc>
                <a:spcPct val="100000"/>
              </a:lnSpc>
              <a:spcBef>
                <a:spcPts val="0"/>
              </a:spcBef>
              <a:defRPr b="1" sz="3600"/>
            </a:lvl4pPr>
            <a:lvl5pPr marL="2895600" indent="-457200" defTabSz="825500">
              <a:lnSpc>
                <a:spcPct val="100000"/>
              </a:lnSpc>
              <a:spcBef>
                <a:spcPts val="0"/>
              </a:spcBef>
              <a:defRPr b="1" sz="3600"/>
            </a:lvl5pPr>
          </a:lstStyle>
          <a:p>
            <a:pPr/>
            <a:r>
              <a:t>Author and Date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4" name="Body Level One…"/>
          <p:cNvSpPr txBox="1"/>
          <p:nvPr>
            <p:ph type="body" sz="quarter" idx="14" hasCustomPrompt="1"/>
          </p:nvPr>
        </p:nvSpPr>
        <p:spPr>
          <a:xfrm>
            <a:off x="1206500" y="11609909"/>
            <a:ext cx="21971000" cy="1116953"/>
          </a:xfrm>
          <a:prstGeom prst="rect">
            <a:avLst/>
          </a:prstGeom>
        </p:spPr>
        <p:txBody>
          <a:bodyPr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Presentation Subtitle</a:t>
            </a:r>
          </a:p>
        </p:txBody>
      </p:sp>
      <p:sp>
        <p:nvSpPr>
          <p:cNvPr id="2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910457886_1434x1669.jpg"/>
          <p:cNvSpPr/>
          <p:nvPr>
            <p:ph type="pic" idx="13"/>
          </p:nvPr>
        </p:nvSpPr>
        <p:spPr>
          <a:xfrm>
            <a:off x="10972800" y="-203200"/>
            <a:ext cx="12144837" cy="14135100"/>
          </a:xfrm>
          <a:prstGeom prst="rect">
            <a:avLst/>
          </a:prstGeom>
        </p:spPr>
        <p:txBody>
          <a:bodyPr lIns="91439" tIns="45719" rIns="91439" bIns="45719" numCol="1" spcCol="38100">
            <a:noAutofit/>
          </a:bodyPr>
          <a:lstStyle/>
          <a:p>
            <a:pPr/>
          </a:p>
        </p:txBody>
      </p:sp>
      <p:sp>
        <p:nvSpPr>
          <p:cNvPr id="33" name="Slide Title"/>
          <p:cNvSpPr txBox="1"/>
          <p:nvPr>
            <p:ph type="title" hasCustomPrompt="1"/>
          </p:nvPr>
        </p:nvSpPr>
        <p:spPr>
          <a:xfrm>
            <a:off x="1206500" y="1270000"/>
            <a:ext cx="9779000" cy="5882274"/>
          </a:xfrm>
          <a:prstGeom prst="rect">
            <a:avLst/>
          </a:prstGeom>
        </p:spPr>
        <p:txBody>
          <a:bodyPr anchor="b"/>
          <a:lstStyle/>
          <a:p>
            <a:pPr/>
            <a:r>
              <a:t>Slide Title</a:t>
            </a:r>
          </a:p>
        </p:txBody>
      </p:sp>
      <p:sp>
        <p:nvSpPr>
          <p:cNvPr id="34" name="Body Level One…"/>
          <p:cNvSpPr txBox="1"/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Slide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5" name="Slide Number"/>
          <p:cNvSpPr txBox="1"/>
          <p:nvPr>
            <p:ph type="sldNum" sz="quarter" idx="2"/>
          </p:nvPr>
        </p:nvSpPr>
        <p:spPr>
          <a:xfrm>
            <a:off x="12001500" y="13085233"/>
            <a:ext cx="368504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/>
          <p:nvPr>
            <p:ph type="title" hasCustomPrompt="1"/>
          </p:nvPr>
        </p:nvSpPr>
        <p:spPr>
          <a:xfrm>
            <a:off x="1206500" y="1079500"/>
            <a:ext cx="21971000" cy="1433164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43" name="Body Level One…"/>
          <p:cNvSpPr txBox="1"/>
          <p:nvPr>
            <p:ph type="body" sz="quarter" idx="1" hasCustomPrompt="1"/>
          </p:nvPr>
        </p:nvSpPr>
        <p:spPr>
          <a:xfrm>
            <a:off x="1206500" y="2372961"/>
            <a:ext cx="21971000" cy="934781"/>
          </a:xfrm>
          <a:prstGeom prst="rect">
            <a:avLst/>
          </a:prstGeom>
        </p:spPr>
        <p:txBody>
          <a:bodyPr lIns="45718" tIns="45718" rIns="45718" bIns="45718"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1308100" indent="-698500" defTabSz="825500">
              <a:lnSpc>
                <a:spcPct val="100000"/>
              </a:lnSpc>
              <a:spcBef>
                <a:spcPts val="0"/>
              </a:spcBef>
              <a:defRPr b="1" sz="5500"/>
            </a:lvl2pPr>
            <a:lvl3pPr marL="1917700" indent="-698500" defTabSz="825500">
              <a:lnSpc>
                <a:spcPct val="100000"/>
              </a:lnSpc>
              <a:spcBef>
                <a:spcPts val="0"/>
              </a:spcBef>
              <a:defRPr b="1" sz="5500"/>
            </a:lvl3pPr>
            <a:lvl4pPr marL="2527300" indent="-698500" defTabSz="825500">
              <a:lnSpc>
                <a:spcPct val="100000"/>
              </a:lnSpc>
              <a:spcBef>
                <a:spcPts val="0"/>
              </a:spcBef>
              <a:defRPr b="1" sz="5500"/>
            </a:lvl4pPr>
            <a:lvl5pPr marL="3136900" indent="-698500" defTabSz="825500">
              <a:lnSpc>
                <a:spcPct val="100000"/>
              </a:lnSpc>
              <a:spcBef>
                <a:spcPts val="0"/>
              </a:spcBef>
              <a:defRPr b="1" sz="5500"/>
            </a:lvl5pPr>
          </a:lstStyle>
          <a:p>
            <a:pPr/>
            <a:r>
              <a:t>Slide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4" name="Body Level One…"/>
          <p:cNvSpPr txBox="1"/>
          <p:nvPr>
            <p:ph type="body" idx="13" hasCustomPrompt="1"/>
          </p:nvPr>
        </p:nvSpPr>
        <p:spPr>
          <a:xfrm>
            <a:off x="1206500" y="4248503"/>
            <a:ext cx="21971000" cy="8256014"/>
          </a:xfrm>
          <a:prstGeom prst="rect">
            <a:avLst/>
          </a:prstGeom>
        </p:spPr>
        <p:txBody>
          <a:bodyPr numCol="1" spcCol="38100"/>
          <a:lstStyle/>
          <a:p>
            <a:pPr/>
            <a:r>
              <a:t>Slide bullet text</a:t>
            </a:r>
          </a:p>
        </p:txBody>
      </p:sp>
      <p:sp>
        <p:nvSpPr>
          <p:cNvPr id="4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Body Level One…"/>
          <p:cNvSpPr txBox="1"/>
          <p:nvPr>
            <p:ph type="body" sz="quarter" idx="1" hasCustomPrompt="1"/>
          </p:nvPr>
        </p:nvSpPr>
        <p:spPr>
          <a:xfrm>
            <a:off x="1206500" y="2372961"/>
            <a:ext cx="9779000" cy="934781"/>
          </a:xfrm>
          <a:prstGeom prst="rect">
            <a:avLst/>
          </a:prstGeom>
        </p:spPr>
        <p:txBody>
          <a:bodyPr lIns="45718" tIns="45718" rIns="45718" bIns="45718"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1308100" indent="-698500" defTabSz="825500">
              <a:lnSpc>
                <a:spcPct val="100000"/>
              </a:lnSpc>
              <a:spcBef>
                <a:spcPts val="0"/>
              </a:spcBef>
              <a:defRPr b="1" sz="5500"/>
            </a:lvl2pPr>
            <a:lvl3pPr marL="1917700" indent="-698500" defTabSz="825500">
              <a:lnSpc>
                <a:spcPct val="100000"/>
              </a:lnSpc>
              <a:spcBef>
                <a:spcPts val="0"/>
              </a:spcBef>
              <a:defRPr b="1" sz="5500"/>
            </a:lvl3pPr>
            <a:lvl4pPr marL="2527300" indent="-698500" defTabSz="825500">
              <a:lnSpc>
                <a:spcPct val="100000"/>
              </a:lnSpc>
              <a:spcBef>
                <a:spcPts val="0"/>
              </a:spcBef>
              <a:defRPr b="1" sz="5500"/>
            </a:lvl4pPr>
            <a:lvl5pPr marL="3136900" indent="-698500" defTabSz="825500">
              <a:lnSpc>
                <a:spcPct val="100000"/>
              </a:lnSpc>
              <a:spcBef>
                <a:spcPts val="0"/>
              </a:spcBef>
              <a:defRPr b="1" sz="5500"/>
            </a:lvl5pPr>
          </a:lstStyle>
          <a:p>
            <a:pPr/>
            <a:r>
              <a:t>Slide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1" name="Body Level One…"/>
          <p:cNvSpPr txBox="1"/>
          <p:nvPr>
            <p:ph type="body" sz="half" idx="13" hasCustomPrompt="1"/>
          </p:nvPr>
        </p:nvSpPr>
        <p:spPr>
          <a:xfrm>
            <a:off x="1206500" y="4248503"/>
            <a:ext cx="9779000" cy="8256631"/>
          </a:xfrm>
          <a:prstGeom prst="rect">
            <a:avLst/>
          </a:prstGeom>
        </p:spPr>
        <p:txBody>
          <a:bodyPr numCol="1" spcCol="38100"/>
          <a:lstStyle/>
          <a:p>
            <a:pPr/>
            <a:r>
              <a:t>Slide bullet text</a:t>
            </a:r>
          </a:p>
        </p:txBody>
      </p:sp>
      <p:sp>
        <p:nvSpPr>
          <p:cNvPr id="62" name="660384004_1290x1720.jpg"/>
          <p:cNvSpPr/>
          <p:nvPr>
            <p:ph type="pic" idx="14"/>
          </p:nvPr>
        </p:nvSpPr>
        <p:spPr>
          <a:xfrm>
            <a:off x="12192000" y="-407266"/>
            <a:ext cx="10916874" cy="14555833"/>
          </a:xfrm>
          <a:prstGeom prst="rect">
            <a:avLst/>
          </a:prstGeom>
        </p:spPr>
        <p:txBody>
          <a:bodyPr lIns="91439" tIns="45719" rIns="91439" bIns="45719" numCol="1" spcCol="38100">
            <a:noAutofit/>
          </a:bodyPr>
          <a:lstStyle/>
          <a:p>
            <a:pPr/>
          </a:p>
        </p:txBody>
      </p:sp>
      <p:sp>
        <p:nvSpPr>
          <p:cNvPr id="63" name="Slide Title"/>
          <p:cNvSpPr txBox="1"/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6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ection Title"/>
          <p:cNvSpPr txBox="1"/>
          <p:nvPr>
            <p:ph type="title" hasCustomPrompt="1"/>
          </p:nvPr>
        </p:nvSpPr>
        <p:spPr>
          <a:xfrm>
            <a:off x="1206496" y="4533900"/>
            <a:ext cx="21971005" cy="4648200"/>
          </a:xfrm>
          <a:prstGeom prst="rect">
            <a:avLst/>
          </a:prstGeom>
        </p:spPr>
        <p:txBody>
          <a:bodyPr anchor="ctr"/>
          <a:lstStyle>
            <a:lvl1pPr>
              <a:defRPr b="0"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Section Title</a:t>
            </a:r>
          </a:p>
        </p:txBody>
      </p:sp>
      <p:sp>
        <p:nvSpPr>
          <p:cNvPr id="72" name="Slide Number"/>
          <p:cNvSpPr txBox="1"/>
          <p:nvPr>
            <p:ph type="sldNum" sz="quarter" idx="2"/>
          </p:nvPr>
        </p:nvSpPr>
        <p:spPr>
          <a:xfrm>
            <a:off x="12001500" y="13085233"/>
            <a:ext cx="368504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Title"/>
          <p:cNvSpPr txBox="1"/>
          <p:nvPr>
            <p:ph type="title" hasCustomPrompt="1"/>
          </p:nvPr>
        </p:nvSpPr>
        <p:spPr>
          <a:xfrm>
            <a:off x="1206500" y="1079500"/>
            <a:ext cx="21971000" cy="1434950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80" name="Body Level One…"/>
          <p:cNvSpPr txBox="1"/>
          <p:nvPr>
            <p:ph type="body" sz="quarter" idx="1" hasCustomPrompt="1"/>
          </p:nvPr>
        </p:nvSpPr>
        <p:spPr>
          <a:xfrm>
            <a:off x="1206500" y="2372961"/>
            <a:ext cx="21971000" cy="934781"/>
          </a:xfrm>
          <a:prstGeom prst="rect">
            <a:avLst/>
          </a:prstGeom>
        </p:spPr>
        <p:txBody>
          <a:bodyPr lIns="45718" tIns="45718" rIns="45718" bIns="45718"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1308100" indent="-698500" defTabSz="825500">
              <a:lnSpc>
                <a:spcPct val="100000"/>
              </a:lnSpc>
              <a:spcBef>
                <a:spcPts val="0"/>
              </a:spcBef>
              <a:defRPr b="1" sz="5500"/>
            </a:lvl2pPr>
            <a:lvl3pPr marL="1917700" indent="-698500" defTabSz="825500">
              <a:lnSpc>
                <a:spcPct val="100000"/>
              </a:lnSpc>
              <a:spcBef>
                <a:spcPts val="0"/>
              </a:spcBef>
              <a:defRPr b="1" sz="5500"/>
            </a:lvl3pPr>
            <a:lvl4pPr marL="2527300" indent="-698500" defTabSz="825500">
              <a:lnSpc>
                <a:spcPct val="100000"/>
              </a:lnSpc>
              <a:spcBef>
                <a:spcPts val="0"/>
              </a:spcBef>
              <a:defRPr b="1" sz="5500"/>
            </a:lvl4pPr>
            <a:lvl5pPr marL="3136900" indent="-698500" defTabSz="825500">
              <a:lnSpc>
                <a:spcPct val="100000"/>
              </a:lnSpc>
              <a:spcBef>
                <a:spcPts val="0"/>
              </a:spcBef>
              <a:defRPr b="1" sz="5500"/>
            </a:lvl5pPr>
          </a:lstStyle>
          <a:p>
            <a:pPr/>
            <a:r>
              <a:t>Slide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8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 Title"/>
          <p:cNvSpPr txBox="1"/>
          <p:nvPr>
            <p:ph type="title" hasCustomPrompt="1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</p:spPr>
        <p:txBody>
          <a:bodyPr/>
          <a:lstStyle/>
          <a:p>
            <a:pPr/>
            <a:r>
              <a:t>Agenda Title</a:t>
            </a:r>
          </a:p>
        </p:txBody>
      </p:sp>
      <p:sp>
        <p:nvSpPr>
          <p:cNvPr id="89" name="Body Level One…"/>
          <p:cNvSpPr txBox="1"/>
          <p:nvPr>
            <p:ph type="body" sz="quarter" idx="1" hasCustomPrompt="1"/>
          </p:nvPr>
        </p:nvSpPr>
        <p:spPr>
          <a:xfrm>
            <a:off x="1206500" y="2372961"/>
            <a:ext cx="21971000" cy="934781"/>
          </a:xfrm>
          <a:prstGeom prst="rect">
            <a:avLst/>
          </a:prstGeom>
        </p:spPr>
        <p:txBody>
          <a:bodyPr lIns="45718" tIns="45718" rIns="45718" bIns="45718"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1308100" indent="-698500" defTabSz="825500">
              <a:lnSpc>
                <a:spcPct val="100000"/>
              </a:lnSpc>
              <a:spcBef>
                <a:spcPts val="0"/>
              </a:spcBef>
              <a:defRPr b="1" sz="5500"/>
            </a:lvl2pPr>
            <a:lvl3pPr marL="1917700" indent="-698500" defTabSz="825500">
              <a:lnSpc>
                <a:spcPct val="100000"/>
              </a:lnSpc>
              <a:spcBef>
                <a:spcPts val="0"/>
              </a:spcBef>
              <a:defRPr b="1" sz="5500"/>
            </a:lvl3pPr>
            <a:lvl4pPr marL="2527300" indent="-698500" defTabSz="825500">
              <a:lnSpc>
                <a:spcPct val="100000"/>
              </a:lnSpc>
              <a:spcBef>
                <a:spcPts val="0"/>
              </a:spcBef>
              <a:defRPr b="1" sz="5500"/>
            </a:lvl4pPr>
            <a:lvl5pPr marL="3136900" indent="-698500" defTabSz="825500">
              <a:lnSpc>
                <a:spcPct val="100000"/>
              </a:lnSpc>
              <a:spcBef>
                <a:spcPts val="0"/>
              </a:spcBef>
              <a:defRPr b="1" sz="5500"/>
            </a:lvl5pPr>
          </a:lstStyle>
          <a:p>
            <a:pPr/>
            <a:r>
              <a:t>Agenda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0" name="Body Level One…"/>
          <p:cNvSpPr txBox="1"/>
          <p:nvPr>
            <p:ph type="body" idx="13" hasCustomPrompt="1"/>
          </p:nvPr>
        </p:nvSpPr>
        <p:spPr>
          <a:xfrm>
            <a:off x="1206500" y="4248503"/>
            <a:ext cx="21971000" cy="8256014"/>
          </a:xfrm>
          <a:prstGeom prst="rect">
            <a:avLst/>
          </a:prstGeom>
        </p:spPr>
        <p:txBody>
          <a:bodyPr numCol="1" spcCol="38100"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99" sz="5500"/>
            </a:lvl1pPr>
          </a:lstStyle>
          <a:p>
            <a:pPr/>
            <a:r>
              <a:t>Agenda Topics</a:t>
            </a:r>
          </a:p>
        </p:txBody>
      </p:sp>
      <p:sp>
        <p:nvSpPr>
          <p:cNvPr id="9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ody Level One…"/>
          <p:cNvSpPr txBox="1"/>
          <p:nvPr>
            <p:ph type="body" idx="1" hasCustomPrompt="1"/>
          </p:nvPr>
        </p:nvSpPr>
        <p:spPr>
          <a:xfrm>
            <a:off x="1206500" y="4248503"/>
            <a:ext cx="21971000" cy="82560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numCol="2" spcCol="1098550">
            <a:normAutofit fontScale="100000" lnSpcReduction="0"/>
          </a:bodyPr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" name="Title Text"/>
          <p:cNvSpPr txBox="1"/>
          <p:nvPr>
            <p:ph type="title"/>
          </p:nvPr>
        </p:nvSpPr>
        <p:spPr>
          <a:xfrm>
            <a:off x="3653366" y="2743200"/>
            <a:ext cx="19507201" cy="15053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2001500" y="13080999"/>
            <a:ext cx="368504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algn="ctr" defTabSz="584200">
              <a:lnSpc>
                <a:spcPct val="100000"/>
              </a:lnSpc>
              <a:spcBef>
                <a:spcPts val="0"/>
              </a:spcBef>
              <a:defRPr sz="1800"/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transition xmlns:p14="http://schemas.microsoft.com/office/powerpoint/2010/main" spd="med" advClick="1"/>
  <p:txStyles>
    <p:titleStyle>
      <a:lvl1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3.jpeg"/><Relationship Id="rId3" Type="http://schemas.openxmlformats.org/officeDocument/2006/relationships/image" Target="../media/image4.jpeg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5.jpeg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6.jpeg"/><Relationship Id="rId3" Type="http://schemas.openxmlformats.org/officeDocument/2006/relationships/image" Target="../media/image7.jpeg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8.jpeg"/><Relationship Id="rId3" Type="http://schemas.openxmlformats.org/officeDocument/2006/relationships/image" Target="../media/image9.jpeg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image" Target="../media/image1.jpeg"/></Relationships>
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3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3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3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png"/></Relationships>

</file>

<file path=ppt/slides/_rels/slide3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3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3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4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Dr Ravideep"/>
          <p:cNvSpPr txBox="1"/>
          <p:nvPr>
            <p:ph type="body" sz="quarter" idx="1"/>
          </p:nvPr>
        </p:nvSpPr>
        <p:spPr>
          <a:xfrm>
            <a:off x="1201341" y="11859862"/>
            <a:ext cx="21971002" cy="636980"/>
          </a:xfrm>
          <a:prstGeom prst="rect">
            <a:avLst/>
          </a:prstGeom>
        </p:spPr>
        <p:txBody>
          <a:bodyPr/>
          <a:lstStyle/>
          <a:p>
            <a:pPr/>
            <a:r>
              <a:t>Dr Ravideep</a:t>
            </a:r>
          </a:p>
        </p:txBody>
      </p:sp>
      <p:sp>
        <p:nvSpPr>
          <p:cNvPr id="152" name="Pyogenic Meningitis"/>
          <p:cNvSpPr txBox="1"/>
          <p:nvPr>
            <p:ph type="title"/>
          </p:nvPr>
        </p:nvSpPr>
        <p:spPr>
          <a:xfrm>
            <a:off x="1206495" y="2574990"/>
            <a:ext cx="21971006" cy="4648203"/>
          </a:xfrm>
          <a:prstGeom prst="rect">
            <a:avLst/>
          </a:prstGeom>
        </p:spPr>
        <p:txBody>
          <a:bodyPr/>
          <a:lstStyle>
            <a:lvl1pPr>
              <a:defRPr spc="-300"/>
            </a:lvl1pPr>
          </a:lstStyle>
          <a:p>
            <a:pPr/>
            <a:r>
              <a:t>Pyogenic Meningitis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9" name="fontaneele.jpg" descr="fontaneele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811089" y="892175"/>
            <a:ext cx="13750809" cy="110694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80" name="9333.jpg" descr="9333.jp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6126057" y="1546795"/>
            <a:ext cx="8538557" cy="683084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Older children"/>
          <p:cNvSpPr txBox="1"/>
          <p:nvPr>
            <p:ph type="body" sz="quarter" idx="1"/>
          </p:nvPr>
        </p:nvSpPr>
        <p:spPr>
          <a:xfrm>
            <a:off x="1206500" y="2372961"/>
            <a:ext cx="21971000" cy="934780"/>
          </a:xfrm>
          <a:prstGeom prst="rect">
            <a:avLst/>
          </a:prstGeom>
        </p:spPr>
        <p:txBody>
          <a:bodyPr/>
          <a:lstStyle/>
          <a:p>
            <a:pPr/>
            <a:r>
              <a:t>Older children</a:t>
            </a:r>
          </a:p>
        </p:txBody>
      </p:sp>
      <p:sp>
        <p:nvSpPr>
          <p:cNvPr id="183" name="Classic signs preceded by upper respiratory or GIT symptoms…"/>
          <p:cNvSpPr txBox="1"/>
          <p:nvPr>
            <p:ph type="body" idx="13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>
              <a:lnSpc>
                <a:spcPct val="200000"/>
              </a:lnSpc>
            </a:pPr>
            <a:r>
              <a:t>Classic signs preceded by upper respiratory or GIT symptoms</a:t>
            </a:r>
          </a:p>
          <a:p>
            <a:pPr>
              <a:lnSpc>
                <a:spcPct val="200000"/>
              </a:lnSpc>
            </a:pPr>
            <a:r>
              <a:t>High grade fever , head ache and projectile vomiting</a:t>
            </a:r>
          </a:p>
          <a:p>
            <a:pPr>
              <a:lnSpc>
                <a:spcPct val="200000"/>
              </a:lnSpc>
            </a:pPr>
            <a:r>
              <a:t>Seizures are common</a:t>
            </a:r>
          </a:p>
          <a:p>
            <a:pPr>
              <a:lnSpc>
                <a:spcPct val="200000"/>
              </a:lnSpc>
            </a:pPr>
            <a:r>
              <a:t>Increased CSF pressure leads to bulging fontanelle and diastasis of sutures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Neck stiffness , positive kerning’s sign and brudzinski’s sign…"/>
          <p:cNvSpPr txBox="1"/>
          <p:nvPr>
            <p:ph type="body" idx="1"/>
          </p:nvPr>
        </p:nvSpPr>
        <p:spPr>
          <a:xfrm>
            <a:off x="1206500" y="4248503"/>
            <a:ext cx="21971000" cy="8256014"/>
          </a:xfrm>
          <a:prstGeom prst="rect">
            <a:avLst/>
          </a:prstGeom>
        </p:spPr>
        <p:txBody>
          <a:bodyPr lIns="50800" tIns="50800" rIns="50800" bIns="50800"/>
          <a:lstStyle/>
          <a:p>
            <a:pPr marL="609600" indent="-609600" defTabSz="2438337">
              <a:lnSpc>
                <a:spcPct val="200000"/>
              </a:lnSpc>
              <a:spcBef>
                <a:spcPts val="4500"/>
              </a:spcBef>
              <a:buSzPct val="123000"/>
              <a:buChar char="•"/>
              <a:defRPr b="0" sz="4800"/>
            </a:pPr>
            <a:r>
              <a:t>Neck stiffness , positive kerning’s sign and brudzinski’s sign</a:t>
            </a:r>
          </a:p>
          <a:p>
            <a:pPr marL="609600" indent="-609600" defTabSz="2438337">
              <a:lnSpc>
                <a:spcPct val="200000"/>
              </a:lnSpc>
              <a:spcBef>
                <a:spcPts val="4500"/>
              </a:spcBef>
              <a:buSzPct val="123000"/>
              <a:buChar char="•"/>
              <a:defRPr b="0" sz="4800"/>
            </a:pPr>
            <a:r>
              <a:t>Cranial nerve palsies and papilledema</a:t>
            </a:r>
          </a:p>
          <a:p>
            <a:pPr marL="609600" indent="-609600" defTabSz="2438337">
              <a:lnSpc>
                <a:spcPct val="200000"/>
              </a:lnSpc>
              <a:spcBef>
                <a:spcPts val="4500"/>
              </a:spcBef>
              <a:buSzPct val="123000"/>
              <a:buChar char="•"/>
              <a:defRPr b="0" sz="4800"/>
            </a:pPr>
            <a:r>
              <a:t>Hemiplegia in cases late reported , ataxia may also be present</a:t>
            </a:r>
          </a:p>
          <a:p>
            <a:pPr marL="609600" indent="-609600" defTabSz="2438337">
              <a:lnSpc>
                <a:spcPct val="200000"/>
              </a:lnSpc>
              <a:spcBef>
                <a:spcPts val="4500"/>
              </a:spcBef>
              <a:buSzPct val="123000"/>
              <a:buChar char="•"/>
              <a:defRPr b="0" sz="4800"/>
            </a:pPr>
            <a:r>
              <a:t>Patient may be comatose or semi comatose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7" name="kernigs.jpg" descr="kernigs.jpg"/>
          <p:cNvPicPr>
            <a:picLocks noChangeAspect="1"/>
          </p:cNvPicPr>
          <p:nvPr>
            <p:ph type="pic" idx="15"/>
          </p:nvPr>
        </p:nvPicPr>
        <p:blipFill>
          <a:blip r:embed="rId2">
            <a:extLst/>
          </a:blip>
          <a:srcRect l="0" t="0" r="5490" b="0"/>
          <a:stretch>
            <a:fillRect/>
          </a:stretch>
        </p:blipFill>
        <p:spPr>
          <a:xfrm>
            <a:off x="1983435" y="302838"/>
            <a:ext cx="16579289" cy="13156841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Meningococcal meningitis is characterised by presence of features of Waterhouse Friderichsen syndrome ( adrenal insufficiency , hypotension , shock and coma) occurs due to haemorrhage and necrosis in adrenal glands.…"/>
          <p:cNvSpPr txBox="1"/>
          <p:nvPr>
            <p:ph type="body" idx="1"/>
          </p:nvPr>
        </p:nvSpPr>
        <p:spPr>
          <a:xfrm>
            <a:off x="1206500" y="4248503"/>
            <a:ext cx="21971000" cy="8256014"/>
          </a:xfrm>
          <a:prstGeom prst="rect">
            <a:avLst/>
          </a:prstGeom>
        </p:spPr>
        <p:txBody>
          <a:bodyPr lIns="50800" tIns="50800" rIns="50800" bIns="50800"/>
          <a:lstStyle/>
          <a:p>
            <a:pPr marL="591311" indent="-591311" defTabSz="2365187">
              <a:lnSpc>
                <a:spcPct val="200000"/>
              </a:lnSpc>
              <a:spcBef>
                <a:spcPts val="4300"/>
              </a:spcBef>
              <a:buSzPct val="123000"/>
              <a:buChar char="•"/>
              <a:defRPr b="0" sz="4600">
                <a:solidFill>
                  <a:srgbClr val="B51600"/>
                </a:solidFill>
              </a:defRPr>
            </a:pPr>
            <a:r>
              <a:t>Meningococcal meningitis</a:t>
            </a:r>
            <a:r>
              <a:rPr>
                <a:solidFill>
                  <a:srgbClr val="000000"/>
                </a:solidFill>
              </a:rPr>
              <a:t> is characterised by presence of features of </a:t>
            </a:r>
            <a:r>
              <a:t>Waterhouse Friderichsen syndrome</a:t>
            </a:r>
            <a:r>
              <a:rPr>
                <a:solidFill>
                  <a:srgbClr val="000000"/>
                </a:solidFill>
              </a:rPr>
              <a:t> ( adrenal insufficiency , hypotension , shock and coma) occurs due to haemorrhage and necrosis in adrenal glands.</a:t>
            </a:r>
          </a:p>
          <a:p>
            <a:pPr marL="591311" indent="-591311" defTabSz="2365187">
              <a:lnSpc>
                <a:spcPct val="200000"/>
              </a:lnSpc>
              <a:spcBef>
                <a:spcPts val="4300"/>
              </a:spcBef>
              <a:buSzPct val="123000"/>
              <a:buChar char="•"/>
              <a:defRPr b="0" sz="4600"/>
            </a:pPr>
            <a:r>
              <a:t>Otitis media and mastoiditis is likely to lead </a:t>
            </a:r>
            <a:r>
              <a:rPr>
                <a:solidFill>
                  <a:srgbClr val="B51600"/>
                </a:solidFill>
              </a:rPr>
              <a:t>streptococcal and pneumococcal meningitis</a:t>
            </a:r>
            <a:r>
              <a:t>. Exudates are common on cortex and subdural effusion is usual complication.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1" name="37311tn.jpg" descr="37311tn.jpg"/>
          <p:cNvPicPr>
            <a:picLocks noChangeAspect="1"/>
          </p:cNvPicPr>
          <p:nvPr>
            <p:ph type="pic" idx="13"/>
          </p:nvPr>
        </p:nvPicPr>
        <p:blipFill>
          <a:blip r:embed="rId2">
            <a:extLst/>
          </a:blip>
          <a:srcRect l="17595" t="0" r="17595" b="0"/>
          <a:stretch>
            <a:fillRect/>
          </a:stretch>
        </p:blipFill>
        <p:spPr>
          <a:xfrm>
            <a:off x="3333353" y="5923979"/>
            <a:ext cx="6937420" cy="7098755"/>
          </a:xfrm>
          <a:prstGeom prst="rect">
            <a:avLst/>
          </a:prstGeom>
        </p:spPr>
      </p:pic>
      <p:sp>
        <p:nvSpPr>
          <p:cNvPr id="192" name="Meningococcemia"/>
          <p:cNvSpPr txBox="1"/>
          <p:nvPr>
            <p:ph type="title"/>
          </p:nvPr>
        </p:nvSpPr>
        <p:spPr>
          <a:xfrm>
            <a:off x="825500" y="-330201"/>
            <a:ext cx="9779000" cy="5882275"/>
          </a:xfrm>
          <a:prstGeom prst="rect">
            <a:avLst/>
          </a:prstGeom>
        </p:spPr>
        <p:txBody>
          <a:bodyPr/>
          <a:lstStyle>
            <a:lvl1pPr>
              <a:defRPr spc="-200"/>
            </a:lvl1pPr>
          </a:lstStyle>
          <a:p>
            <a:pPr/>
            <a:r>
              <a:t>Meningococcemia</a:t>
            </a:r>
          </a:p>
        </p:txBody>
      </p:sp>
      <p:pic>
        <p:nvPicPr>
          <p:cNvPr id="193" name="37312tn.jpg" descr="37312tn.jp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410563" y="2105738"/>
            <a:ext cx="13306169" cy="885910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taphylococcal meningitis is likely following umbilical sepsis , pyoderma or septicaemia . In older children it follows otitis media , mastoiditis ,sinus thrombosis , pneumonia , arthritis and septic lesions of scalp or skin.…"/>
          <p:cNvSpPr txBox="1"/>
          <p:nvPr>
            <p:ph type="body" idx="1"/>
          </p:nvPr>
        </p:nvSpPr>
        <p:spPr>
          <a:xfrm>
            <a:off x="1206500" y="4248503"/>
            <a:ext cx="21971000" cy="8256014"/>
          </a:xfrm>
          <a:prstGeom prst="rect">
            <a:avLst/>
          </a:prstGeom>
        </p:spPr>
        <p:txBody>
          <a:bodyPr lIns="50800" tIns="50800" rIns="50800" bIns="50800"/>
          <a:lstStyle/>
          <a:p>
            <a:pPr marL="591311" indent="-591311" defTabSz="2365187">
              <a:lnSpc>
                <a:spcPct val="200000"/>
              </a:lnSpc>
              <a:spcBef>
                <a:spcPts val="4300"/>
              </a:spcBef>
              <a:buSzPct val="123000"/>
              <a:buChar char="•"/>
              <a:defRPr b="0" sz="4600">
                <a:solidFill>
                  <a:srgbClr val="B51600"/>
                </a:solidFill>
              </a:defRPr>
            </a:pPr>
            <a:r>
              <a:t>Staphylococcal meningitis</a:t>
            </a:r>
            <a:r>
              <a:rPr>
                <a:solidFill>
                  <a:srgbClr val="000000"/>
                </a:solidFill>
              </a:rPr>
              <a:t> is likely following umbilical sepsis , pyoderma or septicaemia . In older children it follows otitis media , mastoiditis ,sinus thrombosis , pneumonia , arthritis and septic lesions of scalp or skin.</a:t>
            </a:r>
          </a:p>
          <a:p>
            <a:pPr marL="591311" indent="-591311" defTabSz="2365187">
              <a:lnSpc>
                <a:spcPct val="200000"/>
              </a:lnSpc>
              <a:spcBef>
                <a:spcPts val="4300"/>
              </a:spcBef>
              <a:buSzPct val="123000"/>
              <a:buChar char="•"/>
              <a:defRPr b="0" sz="4600">
                <a:solidFill>
                  <a:srgbClr val="B51600"/>
                </a:solidFill>
              </a:defRPr>
            </a:pPr>
            <a:r>
              <a:t>Hemophilus influenzae type b meningitis </a:t>
            </a:r>
            <a:r>
              <a:rPr>
                <a:solidFill>
                  <a:srgbClr val="000000"/>
                </a:solidFill>
              </a:rPr>
              <a:t>is frequent between ages 3 and 12 months. Convulsions are common . Residual auditory deficit is a common complication 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Investigations"/>
          <p:cNvSpPr txBox="1"/>
          <p:nvPr>
            <p:ph type="title"/>
          </p:nvPr>
        </p:nvSpPr>
        <p:spPr>
          <a:xfrm>
            <a:off x="1206500" y="1079499"/>
            <a:ext cx="21971000" cy="1433165"/>
          </a:xfrm>
          <a:prstGeom prst="rect">
            <a:avLst/>
          </a:prstGeom>
        </p:spPr>
        <p:txBody>
          <a:bodyPr/>
          <a:lstStyle>
            <a:lvl1pPr>
              <a:defRPr spc="-200"/>
            </a:lvl1pPr>
          </a:lstStyle>
          <a:p>
            <a:pPr/>
            <a:r>
              <a:t>Investigations</a:t>
            </a:r>
          </a:p>
        </p:txBody>
      </p:sp>
      <p:sp>
        <p:nvSpPr>
          <p:cNvPr id="198" name="Lumbar puncture"/>
          <p:cNvSpPr txBox="1"/>
          <p:nvPr>
            <p:ph type="body" sz="quarter" idx="1"/>
          </p:nvPr>
        </p:nvSpPr>
        <p:spPr>
          <a:xfrm>
            <a:off x="1206500" y="2372961"/>
            <a:ext cx="21971000" cy="934780"/>
          </a:xfrm>
          <a:prstGeom prst="rect">
            <a:avLst/>
          </a:prstGeom>
        </p:spPr>
        <p:txBody>
          <a:bodyPr/>
          <a:lstStyle/>
          <a:p>
            <a:pPr/>
            <a:r>
              <a:t>Lumbar puncture</a:t>
            </a:r>
          </a:p>
        </p:txBody>
      </p:sp>
      <p:sp>
        <p:nvSpPr>
          <p:cNvPr id="199" name="CSF pressure should be noted , funds checked for papilledema…"/>
          <p:cNvSpPr txBox="1"/>
          <p:nvPr>
            <p:ph type="body" idx="13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marL="530351" indent="-530351" defTabSz="2121354">
              <a:lnSpc>
                <a:spcPct val="200000"/>
              </a:lnSpc>
              <a:spcBef>
                <a:spcPts val="3900"/>
              </a:spcBef>
              <a:defRPr sz="4100"/>
            </a:pPr>
            <a:r>
              <a:t>CSF pressure should be noted , funds checked for papilledema</a:t>
            </a:r>
          </a:p>
          <a:p>
            <a:pPr marL="530351" indent="-530351" defTabSz="2121354">
              <a:lnSpc>
                <a:spcPct val="200000"/>
              </a:lnSpc>
              <a:spcBef>
                <a:spcPts val="3900"/>
              </a:spcBef>
              <a:defRPr sz="4100"/>
            </a:pPr>
            <a:r>
              <a:t>Xanthochromia due to bilirubin from haemorrhage or increased protein</a:t>
            </a:r>
          </a:p>
          <a:p>
            <a:pPr marL="530351" indent="-530351" defTabSz="2121354">
              <a:lnSpc>
                <a:spcPct val="200000"/>
              </a:lnSpc>
              <a:spcBef>
                <a:spcPts val="3900"/>
              </a:spcBef>
              <a:defRPr sz="4100"/>
            </a:pPr>
            <a:r>
              <a:t>CSF glucose should be compared to blood glucose , CSF glucose is 2/3 of blood glucose</a:t>
            </a:r>
          </a:p>
          <a:p>
            <a:pPr marL="530351" indent="-530351" defTabSz="2121354">
              <a:lnSpc>
                <a:spcPct val="200000"/>
              </a:lnSpc>
              <a:spcBef>
                <a:spcPts val="3900"/>
              </a:spcBef>
              <a:defRPr sz="4100"/>
            </a:pPr>
            <a:r>
              <a:t>In CSF of neonates normally there are unto 30 lymphocytes and 150mg/dl protein</a:t>
            </a:r>
          </a:p>
          <a:p>
            <a:pPr marL="530351" indent="-530351" defTabSz="2121354">
              <a:lnSpc>
                <a:spcPct val="200000"/>
              </a:lnSpc>
              <a:spcBef>
                <a:spcPts val="3900"/>
              </a:spcBef>
              <a:defRPr sz="4100"/>
            </a:pPr>
            <a:r>
              <a:t>Gram stain is important to recognise the causative agent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1" name="LP.jpg" descr="LP.jpg"/>
          <p:cNvPicPr>
            <a:picLocks noChangeAspect="1"/>
          </p:cNvPicPr>
          <p:nvPr>
            <p:ph type="pic" idx="15"/>
          </p:nvPr>
        </p:nvPicPr>
        <p:blipFill>
          <a:blip r:embed="rId2">
            <a:extLst/>
          </a:blip>
          <a:srcRect l="0" t="11195" r="0" b="11195"/>
          <a:stretch>
            <a:fillRect/>
          </a:stretch>
        </p:blipFill>
        <p:spPr>
          <a:xfrm>
            <a:off x="1809926" y="1693857"/>
            <a:ext cx="11165731" cy="8860800"/>
          </a:xfrm>
          <a:prstGeom prst="rect">
            <a:avLst/>
          </a:prstGeom>
        </p:spPr>
      </p:pic>
      <p:pic>
        <p:nvPicPr>
          <p:cNvPr id="202" name="Lumbar_puncture_MED_ILL_EN.jpg" descr="Lumbar_puncture_MED_ILL_EN.jp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2967395" y="1798752"/>
            <a:ext cx="11165683" cy="793516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ram staining"/>
          <p:cNvSpPr txBox="1"/>
          <p:nvPr>
            <p:ph type="body" sz="quarter" idx="1"/>
          </p:nvPr>
        </p:nvSpPr>
        <p:spPr>
          <a:xfrm>
            <a:off x="1206500" y="2372961"/>
            <a:ext cx="21971000" cy="934780"/>
          </a:xfrm>
          <a:prstGeom prst="rect">
            <a:avLst/>
          </a:prstGeom>
        </p:spPr>
        <p:txBody>
          <a:bodyPr/>
          <a:lstStyle/>
          <a:p>
            <a:pPr/>
            <a:r>
              <a:t>Gram staining</a:t>
            </a:r>
          </a:p>
        </p:txBody>
      </p:sp>
      <p:graphicFrame>
        <p:nvGraphicFramePr>
          <p:cNvPr id="205" name="Table"/>
          <p:cNvGraphicFramePr/>
          <p:nvPr/>
        </p:nvGraphicFramePr>
        <p:xfrm>
          <a:off x="5054648" y="4254853"/>
          <a:ext cx="10972801" cy="8243309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5486400"/>
                <a:gridCol w="5486400"/>
              </a:tblGrid>
              <a:tr h="2060826">
                <a:tc>
                  <a:txBody>
                    <a:bodyPr/>
                    <a:lstStyle/>
                    <a:p>
                      <a:pPr defTabSz="914400"/>
                      <a:r>
                        <a:rPr sz="3200"/>
                        <a:t>Meningococci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3200"/>
                        <a:t>Gram negative intracellular diplococci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2060826">
                <a:tc>
                  <a:txBody>
                    <a:bodyPr/>
                    <a:lstStyle/>
                    <a:p>
                      <a:pPr defTabSz="914400"/>
                      <a:r>
                        <a:rPr sz="3200"/>
                        <a:t>Pneumococci 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3200"/>
                        <a:t>Gram positive diplococci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2060826">
                <a:tc>
                  <a:txBody>
                    <a:bodyPr/>
                    <a:lstStyle/>
                    <a:p>
                      <a:pPr defTabSz="914400"/>
                      <a:r>
                        <a:rPr sz="3200"/>
                        <a:t>H.Influenzae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3200"/>
                        <a:t>Gram negative cocobacilli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2060826">
                <a:tc>
                  <a:txBody>
                    <a:bodyPr/>
                    <a:lstStyle/>
                    <a:p>
                      <a:pPr defTabSz="914400"/>
                      <a:r>
                        <a:rPr sz="3200"/>
                        <a:t>E.Coli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3200"/>
                        <a:t>Gram negative bacilli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Body Level One…"/>
          <p:cNvSpPr txBox="1"/>
          <p:nvPr>
            <p:ph type="body" idx="13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marL="551447" indent="-551447" defTabSz="825500">
              <a:lnSpc>
                <a:spcPct val="200000"/>
              </a:lnSpc>
              <a:spcBef>
                <a:spcPts val="0"/>
              </a:spcBef>
              <a:buSzPct val="100000"/>
              <a:defRPr b="1" sz="5500">
                <a:solidFill>
                  <a:srgbClr val="B51600"/>
                </a:solidFill>
              </a:defRPr>
            </a:pPr>
            <a:r>
              <a:t>Meningitis</a:t>
            </a:r>
            <a:r>
              <a:rPr>
                <a:solidFill>
                  <a:srgbClr val="000000"/>
                </a:solidFill>
              </a:rPr>
              <a:t> is defined as inflammation of membranes surrounding the brain and spinal cord.</a:t>
            </a:r>
            <a:endParaRPr>
              <a:solidFill>
                <a:srgbClr val="000000"/>
              </a:solidFill>
            </a:endParaRPr>
          </a:p>
          <a:p>
            <a:pPr marL="551447" indent="-551447" defTabSz="825500">
              <a:lnSpc>
                <a:spcPct val="200000"/>
              </a:lnSpc>
              <a:spcBef>
                <a:spcPts val="0"/>
              </a:spcBef>
              <a:buSzPct val="100000"/>
              <a:defRPr b="1" sz="5500">
                <a:solidFill>
                  <a:srgbClr val="B51600"/>
                </a:solidFill>
              </a:defRPr>
            </a:pPr>
            <a:r>
              <a:t>Meningoencephalitis</a:t>
            </a:r>
            <a:r>
              <a:rPr>
                <a:solidFill>
                  <a:srgbClr val="000000"/>
                </a:solidFill>
              </a:rPr>
              <a:t> is inflammation of meninges and brain cortex.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CSF findings in various CNS disorders"/>
          <p:cNvSpPr txBox="1"/>
          <p:nvPr>
            <p:ph type="body" sz="quarter" idx="1"/>
          </p:nvPr>
        </p:nvSpPr>
        <p:spPr>
          <a:xfrm>
            <a:off x="1224598" y="1183067"/>
            <a:ext cx="21952902" cy="1044841"/>
          </a:xfrm>
          <a:prstGeom prst="rect">
            <a:avLst/>
          </a:prstGeom>
        </p:spPr>
        <p:txBody>
          <a:bodyPr/>
          <a:lstStyle/>
          <a:p>
            <a:pPr/>
            <a:r>
              <a:t>CSF findings in various CNS disorders</a:t>
            </a:r>
          </a:p>
        </p:txBody>
      </p:sp>
      <p:graphicFrame>
        <p:nvGraphicFramePr>
          <p:cNvPr id="208" name="Table"/>
          <p:cNvGraphicFramePr/>
          <p:nvPr/>
        </p:nvGraphicFramePr>
        <p:xfrm>
          <a:off x="5186124" y="2874185"/>
          <a:ext cx="14029848" cy="9917497"/>
        </p:xfrm>
        <a:graphic xmlns:a="http://schemas.openxmlformats.org/drawingml/2006/main">
          <a:graphicData uri="http://schemas.openxmlformats.org/drawingml/2006/table">
            <a:tbl>
              <a:tblPr firstCol="1" firstRow="1" lastCol="0" lastRow="0" bandCol="0" bandRow="0" rtl="0">
                <a:tableStyleId>{4C3C2611-4C71-4FC5-86AE-919BDF0F9419}</a:tableStyleId>
              </a:tblPr>
              <a:tblGrid>
                <a:gridCol w="3213424"/>
                <a:gridCol w="2271619"/>
                <a:gridCol w="2639456"/>
                <a:gridCol w="2587260"/>
                <a:gridCol w="3318089"/>
              </a:tblGrid>
              <a:tr h="1884136">
                <a:tc>
                  <a:txBody>
                    <a:bodyPr/>
                    <a:lstStyle/>
                    <a:p>
                      <a:pPr defTabSz="914400">
                        <a:tabLst>
                          <a:tab pos="1663700" algn="l"/>
                        </a:tabLst>
                      </a:pPr>
                      <a:r>
                        <a:rPr sz="3200"/>
                        <a:t>Condition 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1663700" algn="l"/>
                        </a:tabLst>
                      </a:pPr>
                      <a:r>
                        <a:rPr sz="3200"/>
                        <a:t>Color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1663700" algn="l"/>
                        </a:tabLst>
                      </a:pPr>
                      <a:r>
                        <a:rPr sz="3200"/>
                        <a:t>Leucocytes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1663700" algn="l"/>
                        </a:tabLst>
                        <a:defRPr sz="3200"/>
                      </a:pPr>
                      <a:r>
                        <a:t>Protein</a:t>
                      </a:r>
                    </a:p>
                    <a:p>
                      <a:pPr defTabSz="914400">
                        <a:tabLst>
                          <a:tab pos="1663700" algn="l"/>
                        </a:tabLst>
                        <a:defRPr sz="3200"/>
                      </a:pPr>
                      <a:r>
                        <a:t>(mg/dl)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1663700" algn="l"/>
                        </a:tabLst>
                        <a:defRPr sz="3200"/>
                      </a:pPr>
                      <a:r>
                        <a:t>Glucose</a:t>
                      </a:r>
                    </a:p>
                    <a:p>
                      <a:pPr defTabSz="914400">
                        <a:tabLst>
                          <a:tab pos="1663700" algn="l"/>
                        </a:tabLst>
                        <a:defRPr sz="3200"/>
                      </a:pPr>
                      <a:r>
                        <a:t>(mg/dl)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1755521">
                <a:tc>
                  <a:txBody>
                    <a:bodyPr/>
                    <a:lstStyle/>
                    <a:p>
                      <a:pPr defTabSz="914400">
                        <a:tabLst>
                          <a:tab pos="1663700" algn="l"/>
                        </a:tabLst>
                      </a:pPr>
                      <a:r>
                        <a:rPr sz="3200"/>
                        <a:t>Normal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3200"/>
                        <a:t>Clear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200"/>
                      </a:pPr>
                      <a:r>
                        <a:t>0-5</a:t>
                      </a:r>
                    </a:p>
                    <a:p>
                      <a:pPr defTabSz="914400">
                        <a:defRPr sz="3200"/>
                      </a:pPr>
                      <a:r>
                        <a:t>60-70%</a:t>
                      </a:r>
                    </a:p>
                    <a:p>
                      <a:pPr defTabSz="914400">
                        <a:defRPr sz="3200"/>
                      </a:pPr>
                      <a:r>
                        <a:t>Lymphocytes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3200"/>
                        <a:t>20-45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3200"/>
                        <a:t>&gt;50 or 75% of Blood glucose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1739981">
                <a:tc>
                  <a:txBody>
                    <a:bodyPr/>
                    <a:lstStyle/>
                    <a:p>
                      <a:pPr defTabSz="914400">
                        <a:tabLst>
                          <a:tab pos="1663700" algn="l"/>
                        </a:tabLst>
                      </a:pPr>
                      <a:r>
                        <a:rPr sz="3200"/>
                        <a:t>Acute Bacterial Meningitis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3200"/>
                        <a:t>Opalscent to purulent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200"/>
                      </a:pPr>
                      <a:r>
                        <a:t>100-20000</a:t>
                      </a:r>
                    </a:p>
                    <a:p>
                      <a:pPr defTabSz="914400">
                        <a:defRPr sz="3200"/>
                      </a:pPr>
                      <a:r>
                        <a:t>PMN predominate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3200"/>
                        <a:t>100-500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200"/>
                      </a:pPr>
                      <a:r>
                        <a:t>&lt;40</a:t>
                      </a:r>
                    </a:p>
                    <a:p>
                      <a:pPr defTabSz="914400">
                        <a:defRPr sz="3200"/>
                      </a:pPr>
                      <a:r>
                        <a:t>May be none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2600156">
                <a:tc>
                  <a:txBody>
                    <a:bodyPr/>
                    <a:lstStyle/>
                    <a:p>
                      <a:pPr defTabSz="914400">
                        <a:tabLst>
                          <a:tab pos="1663700" algn="l"/>
                        </a:tabLst>
                      </a:pPr>
                      <a:r>
                        <a:rPr sz="3200"/>
                        <a:t>TB meningitis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3200"/>
                        <a:t>Opalscent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200"/>
                      </a:pPr>
                      <a:r>
                        <a:t>10-2000</a:t>
                      </a:r>
                    </a:p>
                    <a:p>
                      <a:pPr defTabSz="914400">
                        <a:defRPr sz="3200"/>
                      </a:pPr>
                      <a:r>
                        <a:t>PMN early but lymphocyte later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3200"/>
                        <a:t>&gt;50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200"/>
                      </a:pPr>
                      <a:r>
                        <a:t>&lt;40</a:t>
                      </a:r>
                    </a:p>
                    <a:p>
                      <a:pPr defTabSz="914400">
                        <a:defRPr sz="3200"/>
                      </a:pPr>
                      <a:r>
                        <a:t>May be none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1937702">
                <a:tc>
                  <a:txBody>
                    <a:bodyPr/>
                    <a:lstStyle/>
                    <a:p>
                      <a:pPr defTabSz="914400">
                        <a:tabLst>
                          <a:tab pos="1663700" algn="l"/>
                        </a:tabLst>
                      </a:pPr>
                      <a:r>
                        <a:rPr sz="3200"/>
                        <a:t>Viral encephalitis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3200"/>
                        <a:t>Clear 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200"/>
                      </a:pPr>
                      <a:r>
                        <a:t>5-500</a:t>
                      </a:r>
                    </a:p>
                    <a:p>
                      <a:pPr defTabSz="914400">
                        <a:defRPr sz="3200"/>
                      </a:pPr>
                      <a:r>
                        <a:t>Mostly lymphocytes</a:t>
                      </a:r>
                    </a:p>
                    <a:p>
                      <a:pPr defTabSz="914400">
                        <a:defRPr sz="3200"/>
                      </a:pPr>
                      <a:r>
                        <a:t>PMN early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3200"/>
                        <a:t>30-150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3200"/>
                        <a:t>30-70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Lumbar puncture"/>
          <p:cNvSpPr txBox="1"/>
          <p:nvPr>
            <p:ph type="title"/>
          </p:nvPr>
        </p:nvSpPr>
        <p:spPr>
          <a:xfrm>
            <a:off x="1206500" y="1079499"/>
            <a:ext cx="21971000" cy="1433165"/>
          </a:xfrm>
          <a:prstGeom prst="rect">
            <a:avLst/>
          </a:prstGeom>
        </p:spPr>
        <p:txBody>
          <a:bodyPr/>
          <a:lstStyle>
            <a:lvl1pPr>
              <a:defRPr spc="-200"/>
            </a:lvl1pPr>
          </a:lstStyle>
          <a:p>
            <a:pPr/>
            <a:r>
              <a:t>Lumbar puncture</a:t>
            </a:r>
          </a:p>
        </p:txBody>
      </p:sp>
      <p:sp>
        <p:nvSpPr>
          <p:cNvPr id="211" name="Contraindications"/>
          <p:cNvSpPr txBox="1"/>
          <p:nvPr>
            <p:ph type="body" sz="quarter" idx="1"/>
          </p:nvPr>
        </p:nvSpPr>
        <p:spPr>
          <a:xfrm>
            <a:off x="1206500" y="2372961"/>
            <a:ext cx="21971000" cy="934780"/>
          </a:xfrm>
          <a:prstGeom prst="rect">
            <a:avLst/>
          </a:prstGeom>
        </p:spPr>
        <p:txBody>
          <a:bodyPr/>
          <a:lstStyle/>
          <a:p>
            <a:pPr/>
            <a:r>
              <a:t>Contraindications</a:t>
            </a:r>
          </a:p>
        </p:txBody>
      </p:sp>
      <p:sp>
        <p:nvSpPr>
          <p:cNvPr id="212" name="Increased ICP especially with focal neurological deficits…"/>
          <p:cNvSpPr txBox="1"/>
          <p:nvPr>
            <p:ph type="body" idx="13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>
              <a:lnSpc>
                <a:spcPct val="200000"/>
              </a:lnSpc>
            </a:pPr>
            <a:r>
              <a:t>Increased ICP especially with focal neurological deficits</a:t>
            </a:r>
          </a:p>
          <a:p>
            <a:pPr>
              <a:lnSpc>
                <a:spcPct val="200000"/>
              </a:lnSpc>
            </a:pPr>
            <a:r>
              <a:t>Severe cardio pulmonary compromise</a:t>
            </a:r>
          </a:p>
          <a:p>
            <a:pPr>
              <a:lnSpc>
                <a:spcPct val="200000"/>
              </a:lnSpc>
            </a:pPr>
            <a:r>
              <a:t>Infection of skin overlying the site of LP</a:t>
            </a:r>
          </a:p>
          <a:p>
            <a:pPr>
              <a:lnSpc>
                <a:spcPct val="200000"/>
              </a:lnSpc>
            </a:pPr>
            <a:r>
              <a:t>Bleeding or clotting disorder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CSF culture"/>
          <p:cNvSpPr txBox="1"/>
          <p:nvPr>
            <p:ph type="title"/>
          </p:nvPr>
        </p:nvSpPr>
        <p:spPr>
          <a:xfrm>
            <a:off x="1206500" y="1079499"/>
            <a:ext cx="21971000" cy="1433165"/>
          </a:xfrm>
          <a:prstGeom prst="rect">
            <a:avLst/>
          </a:prstGeom>
        </p:spPr>
        <p:txBody>
          <a:bodyPr/>
          <a:lstStyle>
            <a:lvl1pPr>
              <a:defRPr spc="-200"/>
            </a:lvl1pPr>
          </a:lstStyle>
          <a:p>
            <a:pPr/>
            <a:r>
              <a:t>CSF culture</a:t>
            </a:r>
          </a:p>
        </p:txBody>
      </p:sp>
      <p:sp>
        <p:nvSpPr>
          <p:cNvPr id="215" name="The yield of CSF culture decreases soon after antibiotic therapy has been started…"/>
          <p:cNvSpPr txBox="1"/>
          <p:nvPr>
            <p:ph type="body" idx="1"/>
          </p:nvPr>
        </p:nvSpPr>
        <p:spPr>
          <a:xfrm>
            <a:off x="1206500" y="4248503"/>
            <a:ext cx="21971000" cy="8256014"/>
          </a:xfrm>
          <a:prstGeom prst="rect">
            <a:avLst/>
          </a:prstGeom>
        </p:spPr>
        <p:txBody>
          <a:bodyPr lIns="50800" tIns="50800" rIns="50800" bIns="50800"/>
          <a:lstStyle/>
          <a:p>
            <a:pPr marL="609600" indent="-609600" defTabSz="2438337">
              <a:lnSpc>
                <a:spcPct val="200000"/>
              </a:lnSpc>
              <a:spcBef>
                <a:spcPts val="4500"/>
              </a:spcBef>
              <a:buSzPct val="123000"/>
              <a:buChar char="•"/>
              <a:defRPr b="0" sz="4800"/>
            </a:pPr>
            <a:r>
              <a:t>The yield of CSF culture decreases soon after antibiotic therapy has been started</a:t>
            </a:r>
          </a:p>
          <a:p>
            <a:pPr marL="609600" indent="-609600" defTabSz="2438337">
              <a:lnSpc>
                <a:spcPct val="200000"/>
              </a:lnSpc>
              <a:spcBef>
                <a:spcPts val="4500"/>
              </a:spcBef>
              <a:buSzPct val="123000"/>
              <a:buChar char="•"/>
              <a:defRPr b="0" sz="4800"/>
            </a:pPr>
            <a:r>
              <a:t>PCR more sensitive in patients treated by antibiotics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Blood culture…"/>
          <p:cNvSpPr txBox="1"/>
          <p:nvPr>
            <p:ph type="body" idx="1"/>
          </p:nvPr>
        </p:nvSpPr>
        <p:spPr>
          <a:xfrm>
            <a:off x="1088580" y="2211780"/>
            <a:ext cx="22088920" cy="10292737"/>
          </a:xfrm>
          <a:prstGeom prst="rect">
            <a:avLst/>
          </a:prstGeom>
        </p:spPr>
        <p:txBody>
          <a:bodyPr lIns="50800" tIns="50800" rIns="50800" bIns="50800"/>
          <a:lstStyle/>
          <a:p>
            <a:pPr defTabSz="2316421">
              <a:lnSpc>
                <a:spcPct val="200000"/>
              </a:lnSpc>
              <a:spcBef>
                <a:spcPts val="4200"/>
              </a:spcBef>
              <a:defRPr b="0" sz="4500">
                <a:solidFill>
                  <a:srgbClr val="B51600"/>
                </a:solidFill>
              </a:defRPr>
            </a:pPr>
            <a:r>
              <a:t>Blood culture</a:t>
            </a:r>
          </a:p>
          <a:p>
            <a:pPr marL="579119" indent="-579119" defTabSz="2316421">
              <a:lnSpc>
                <a:spcPct val="200000"/>
              </a:lnSpc>
              <a:spcBef>
                <a:spcPts val="4200"/>
              </a:spcBef>
              <a:buSzPct val="123000"/>
              <a:buChar char="•"/>
              <a:defRPr b="0" sz="4500"/>
            </a:pPr>
            <a:r>
              <a:t>H.influenzae and S.pneumoniae</a:t>
            </a:r>
          </a:p>
          <a:p>
            <a:pPr defTabSz="2316421">
              <a:lnSpc>
                <a:spcPct val="200000"/>
              </a:lnSpc>
              <a:spcBef>
                <a:spcPts val="4200"/>
              </a:spcBef>
              <a:defRPr b="0" sz="4500">
                <a:solidFill>
                  <a:srgbClr val="B51600"/>
                </a:solidFill>
              </a:defRPr>
            </a:pPr>
            <a:r>
              <a:t>Blood counts</a:t>
            </a:r>
          </a:p>
          <a:p>
            <a:pPr marL="579119" indent="-579119" defTabSz="2316421">
              <a:lnSpc>
                <a:spcPct val="200000"/>
              </a:lnSpc>
              <a:spcBef>
                <a:spcPts val="4200"/>
              </a:spcBef>
              <a:buSzPct val="123000"/>
              <a:buChar char="•"/>
              <a:defRPr b="0" sz="4500"/>
            </a:pPr>
            <a:r>
              <a:t>Total and DLC- generally there is leucocytosis with predominant polymorphs</a:t>
            </a:r>
          </a:p>
          <a:p>
            <a:pPr defTabSz="2316421">
              <a:lnSpc>
                <a:spcPct val="200000"/>
              </a:lnSpc>
              <a:spcBef>
                <a:spcPts val="4200"/>
              </a:spcBef>
              <a:defRPr b="0" sz="4500">
                <a:solidFill>
                  <a:srgbClr val="B51600"/>
                </a:solidFill>
              </a:defRPr>
            </a:pPr>
            <a:r>
              <a:t>X ray Chest</a:t>
            </a:r>
          </a:p>
          <a:p>
            <a:pPr marL="579119" indent="-579119" defTabSz="2316421">
              <a:lnSpc>
                <a:spcPct val="200000"/>
              </a:lnSpc>
              <a:spcBef>
                <a:spcPts val="4200"/>
              </a:spcBef>
              <a:buSzPct val="123000"/>
              <a:buChar char="•"/>
              <a:defRPr b="0" sz="4500"/>
            </a:pPr>
            <a:r>
              <a:t>To rule out TB and Pneumonia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CT scan"/>
          <p:cNvSpPr txBox="1"/>
          <p:nvPr>
            <p:ph type="title"/>
          </p:nvPr>
        </p:nvSpPr>
        <p:spPr>
          <a:xfrm>
            <a:off x="1206500" y="1079499"/>
            <a:ext cx="21971000" cy="1433165"/>
          </a:xfrm>
          <a:prstGeom prst="rect">
            <a:avLst/>
          </a:prstGeom>
        </p:spPr>
        <p:txBody>
          <a:bodyPr/>
          <a:lstStyle>
            <a:lvl1pPr>
              <a:defRPr spc="-200"/>
            </a:lvl1pPr>
          </a:lstStyle>
          <a:p>
            <a:pPr/>
            <a:r>
              <a:t>CT scan</a:t>
            </a:r>
          </a:p>
        </p:txBody>
      </p:sp>
      <p:sp>
        <p:nvSpPr>
          <p:cNvPr id="220" name="Indications"/>
          <p:cNvSpPr txBox="1"/>
          <p:nvPr>
            <p:ph type="body" sz="quarter" idx="1"/>
          </p:nvPr>
        </p:nvSpPr>
        <p:spPr>
          <a:xfrm>
            <a:off x="1206500" y="2372961"/>
            <a:ext cx="21971000" cy="934780"/>
          </a:xfrm>
          <a:prstGeom prst="rect">
            <a:avLst/>
          </a:prstGeom>
        </p:spPr>
        <p:txBody>
          <a:bodyPr/>
          <a:lstStyle/>
          <a:p>
            <a:pPr/>
            <a:r>
              <a:t>Indications</a:t>
            </a:r>
          </a:p>
        </p:txBody>
      </p:sp>
      <p:sp>
        <p:nvSpPr>
          <p:cNvPr id="221" name="Prolonged comatose condition…"/>
          <p:cNvSpPr txBox="1"/>
          <p:nvPr>
            <p:ph type="body" idx="13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r>
              <a:t>Prolonged comatose condition</a:t>
            </a:r>
          </a:p>
          <a:p>
            <a:pPr/>
            <a:r>
              <a:t>Seizures 72 hours after onset of treatment</a:t>
            </a:r>
          </a:p>
          <a:p>
            <a:pPr/>
            <a:r>
              <a:t>Continued excessive irritability</a:t>
            </a:r>
          </a:p>
          <a:p>
            <a:pPr/>
            <a:r>
              <a:t>Focal neurological findings</a:t>
            </a:r>
          </a:p>
          <a:p>
            <a:pPr/>
            <a:r>
              <a:t>Persistently abnormal CSF findings</a:t>
            </a:r>
          </a:p>
          <a:p>
            <a:pPr/>
            <a:r>
              <a:t>Relapse or recurrence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Rapid Diagnostic Tests"/>
          <p:cNvSpPr txBox="1"/>
          <p:nvPr>
            <p:ph type="title"/>
          </p:nvPr>
        </p:nvSpPr>
        <p:spPr>
          <a:xfrm>
            <a:off x="1206500" y="1079499"/>
            <a:ext cx="21971000" cy="1433165"/>
          </a:xfrm>
          <a:prstGeom prst="rect">
            <a:avLst/>
          </a:prstGeom>
        </p:spPr>
        <p:txBody>
          <a:bodyPr/>
          <a:lstStyle>
            <a:lvl1pPr>
              <a:defRPr spc="-200"/>
            </a:lvl1pPr>
          </a:lstStyle>
          <a:p>
            <a:pPr/>
            <a:r>
              <a:t>Rapid Diagnostic Tests</a:t>
            </a:r>
          </a:p>
        </p:txBody>
      </p:sp>
      <p:sp>
        <p:nvSpPr>
          <p:cNvPr id="224" name="Concurrent electrophoresis…"/>
          <p:cNvSpPr txBox="1"/>
          <p:nvPr>
            <p:ph type="body" idx="1"/>
          </p:nvPr>
        </p:nvSpPr>
        <p:spPr>
          <a:xfrm>
            <a:off x="1206500" y="4248503"/>
            <a:ext cx="21971000" cy="8256014"/>
          </a:xfrm>
          <a:prstGeom prst="rect">
            <a:avLst/>
          </a:prstGeom>
        </p:spPr>
        <p:txBody>
          <a:bodyPr lIns="50800" tIns="50800" rIns="50800" bIns="50800"/>
          <a:lstStyle/>
          <a:p>
            <a:pPr marL="609600" indent="-609600" defTabSz="2438337">
              <a:lnSpc>
                <a:spcPct val="90000"/>
              </a:lnSpc>
              <a:spcBef>
                <a:spcPts val="4500"/>
              </a:spcBef>
              <a:buSzPct val="123000"/>
              <a:buChar char="•"/>
              <a:defRPr b="0" sz="4800"/>
            </a:pPr>
            <a:r>
              <a:t>Concurrent electrophoresis</a:t>
            </a:r>
          </a:p>
          <a:p>
            <a:pPr marL="609600" indent="-609600" defTabSz="2438337">
              <a:lnSpc>
                <a:spcPct val="90000"/>
              </a:lnSpc>
              <a:spcBef>
                <a:spcPts val="4500"/>
              </a:spcBef>
              <a:buSzPct val="123000"/>
              <a:buChar char="•"/>
              <a:defRPr b="0" sz="4800"/>
            </a:pPr>
            <a:r>
              <a:t>Latex particle agglutination</a:t>
            </a:r>
          </a:p>
          <a:p>
            <a:pPr marL="609600" indent="-609600" defTabSz="2438337">
              <a:lnSpc>
                <a:spcPct val="90000"/>
              </a:lnSpc>
              <a:spcBef>
                <a:spcPts val="4500"/>
              </a:spcBef>
              <a:buSzPct val="123000"/>
              <a:buChar char="•"/>
              <a:defRPr b="0" sz="4800"/>
            </a:pPr>
            <a:r>
              <a:t>ELISA to detect bacteria antigen in CSF</a:t>
            </a:r>
          </a:p>
          <a:p>
            <a:pPr marL="609600" indent="-609600" defTabSz="2438337">
              <a:lnSpc>
                <a:spcPct val="90000"/>
              </a:lnSpc>
              <a:spcBef>
                <a:spcPts val="4500"/>
              </a:spcBef>
              <a:buSzPct val="123000"/>
              <a:buChar char="•"/>
              <a:defRPr b="0" sz="4800"/>
            </a:pPr>
            <a:r>
              <a:t>CSF lactate level</a:t>
            </a:r>
          </a:p>
          <a:p>
            <a:pPr marL="609600" indent="-609600" defTabSz="2438337">
              <a:lnSpc>
                <a:spcPct val="90000"/>
              </a:lnSpc>
              <a:spcBef>
                <a:spcPts val="4500"/>
              </a:spcBef>
              <a:buSzPct val="123000"/>
              <a:buChar char="•"/>
              <a:defRPr b="0" sz="4800"/>
            </a:pPr>
            <a:r>
              <a:t>Latex agglutination and ELISA have sensitivity and specificity of almost 80%</a:t>
            </a:r>
          </a:p>
          <a:p>
            <a:pPr marL="609600" indent="-609600" defTabSz="2438337">
              <a:lnSpc>
                <a:spcPct val="90000"/>
              </a:lnSpc>
              <a:spcBef>
                <a:spcPts val="4500"/>
              </a:spcBef>
              <a:buSzPct val="123000"/>
              <a:buChar char="•"/>
              <a:defRPr b="0" sz="4800"/>
            </a:pPr>
            <a:r>
              <a:t>PCR - Herpes simplex , Enteroviruses , Meningococci &amp; TB.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Differential Diagnosis"/>
          <p:cNvSpPr txBox="1"/>
          <p:nvPr>
            <p:ph type="title"/>
          </p:nvPr>
        </p:nvSpPr>
        <p:spPr>
          <a:xfrm>
            <a:off x="1206500" y="1079499"/>
            <a:ext cx="21971000" cy="1433165"/>
          </a:xfrm>
          <a:prstGeom prst="rect">
            <a:avLst/>
          </a:prstGeom>
        </p:spPr>
        <p:txBody>
          <a:bodyPr/>
          <a:lstStyle>
            <a:lvl1pPr>
              <a:defRPr spc="-200"/>
            </a:lvl1pPr>
          </a:lstStyle>
          <a:p>
            <a:pPr/>
            <a:r>
              <a:t>Differential Diagnosis</a:t>
            </a:r>
          </a:p>
        </p:txBody>
      </p:sp>
      <p:sp>
        <p:nvSpPr>
          <p:cNvPr id="227" name="Meningism - no neurological signs and CSF normal…"/>
          <p:cNvSpPr txBox="1"/>
          <p:nvPr>
            <p:ph type="body" idx="1"/>
          </p:nvPr>
        </p:nvSpPr>
        <p:spPr>
          <a:xfrm>
            <a:off x="1206500" y="4248503"/>
            <a:ext cx="21971000" cy="8256014"/>
          </a:xfrm>
          <a:prstGeom prst="rect">
            <a:avLst/>
          </a:prstGeom>
        </p:spPr>
        <p:txBody>
          <a:bodyPr lIns="50800" tIns="50800" rIns="50800" bIns="50800"/>
          <a:lstStyle/>
          <a:p>
            <a:pPr marL="402336" indent="-402336" defTabSz="1609303">
              <a:lnSpc>
                <a:spcPct val="200000"/>
              </a:lnSpc>
              <a:spcBef>
                <a:spcPts val="2900"/>
              </a:spcBef>
              <a:buSzPct val="123000"/>
              <a:buChar char="•"/>
              <a:defRPr b="0" sz="3100">
                <a:solidFill>
                  <a:srgbClr val="B51600"/>
                </a:solidFill>
              </a:defRPr>
            </a:pPr>
            <a:r>
              <a:t>Meningism</a:t>
            </a:r>
            <a:r>
              <a:rPr>
                <a:solidFill>
                  <a:srgbClr val="000000"/>
                </a:solidFill>
              </a:rPr>
              <a:t> - no neurological signs and CSF normal</a:t>
            </a:r>
          </a:p>
          <a:p>
            <a:pPr marL="402336" indent="-402336" defTabSz="1609303">
              <a:lnSpc>
                <a:spcPct val="200000"/>
              </a:lnSpc>
              <a:spcBef>
                <a:spcPts val="2900"/>
              </a:spcBef>
              <a:buSzPct val="123000"/>
              <a:buChar char="•"/>
              <a:defRPr b="0" sz="3100">
                <a:solidFill>
                  <a:srgbClr val="B51600"/>
                </a:solidFill>
              </a:defRPr>
            </a:pPr>
            <a:r>
              <a:t>Aseptic meningitis</a:t>
            </a:r>
            <a:r>
              <a:rPr>
                <a:solidFill>
                  <a:srgbClr val="000000"/>
                </a:solidFill>
              </a:rPr>
              <a:t> - CSF pressure elevated , mild pleocytosis and moderate increase in protein with near normal sugar. No organisms are cultured</a:t>
            </a:r>
          </a:p>
          <a:p>
            <a:pPr marL="402336" indent="-402336" defTabSz="1609303">
              <a:lnSpc>
                <a:spcPct val="200000"/>
              </a:lnSpc>
              <a:spcBef>
                <a:spcPts val="2900"/>
              </a:spcBef>
              <a:buSzPct val="123000"/>
              <a:buChar char="•"/>
              <a:defRPr b="0" sz="3100">
                <a:solidFill>
                  <a:srgbClr val="B51600"/>
                </a:solidFill>
              </a:defRPr>
            </a:pPr>
            <a:r>
              <a:t>TB meningitis</a:t>
            </a:r>
          </a:p>
          <a:p>
            <a:pPr marL="402336" indent="-402336" defTabSz="1609303">
              <a:lnSpc>
                <a:spcPct val="200000"/>
              </a:lnSpc>
              <a:spcBef>
                <a:spcPts val="2900"/>
              </a:spcBef>
              <a:buSzPct val="123000"/>
              <a:buChar char="•"/>
              <a:defRPr b="0" sz="3100">
                <a:solidFill>
                  <a:srgbClr val="B51600"/>
                </a:solidFill>
              </a:defRPr>
            </a:pPr>
            <a:r>
              <a:t>Viral encephalitis</a:t>
            </a:r>
          </a:p>
          <a:p>
            <a:pPr marL="402336" indent="-402336" defTabSz="1609303">
              <a:lnSpc>
                <a:spcPct val="200000"/>
              </a:lnSpc>
              <a:spcBef>
                <a:spcPts val="2900"/>
              </a:spcBef>
              <a:buSzPct val="123000"/>
              <a:buChar char="•"/>
              <a:defRPr b="0" sz="3100">
                <a:solidFill>
                  <a:srgbClr val="B51600"/>
                </a:solidFill>
              </a:defRPr>
            </a:pPr>
            <a:r>
              <a:t>Cryptococcal meningitis</a:t>
            </a:r>
            <a:r>
              <a:rPr>
                <a:solidFill>
                  <a:srgbClr val="000000"/>
                </a:solidFill>
              </a:rPr>
              <a:t>- immunocompromised host</a:t>
            </a:r>
          </a:p>
          <a:p>
            <a:pPr marL="402336" indent="-402336" defTabSz="1609303">
              <a:lnSpc>
                <a:spcPct val="200000"/>
              </a:lnSpc>
              <a:spcBef>
                <a:spcPts val="2900"/>
              </a:spcBef>
              <a:buSzPct val="123000"/>
              <a:buChar char="•"/>
              <a:defRPr b="0" sz="3100">
                <a:solidFill>
                  <a:srgbClr val="B51600"/>
                </a:solidFill>
              </a:defRPr>
            </a:pPr>
            <a:r>
              <a:t>Subarachnoid haemorrhage</a:t>
            </a:r>
            <a:r>
              <a:rPr>
                <a:solidFill>
                  <a:srgbClr val="000000"/>
                </a:solidFill>
              </a:rPr>
              <a:t> - CT scan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Treatment"/>
          <p:cNvSpPr txBox="1"/>
          <p:nvPr>
            <p:ph type="title"/>
          </p:nvPr>
        </p:nvSpPr>
        <p:spPr>
          <a:xfrm>
            <a:off x="1206500" y="1079499"/>
            <a:ext cx="21971000" cy="1433165"/>
          </a:xfrm>
          <a:prstGeom prst="rect">
            <a:avLst/>
          </a:prstGeom>
        </p:spPr>
        <p:txBody>
          <a:bodyPr/>
          <a:lstStyle>
            <a:lvl1pPr>
              <a:defRPr spc="-200"/>
            </a:lvl1pPr>
          </a:lstStyle>
          <a:p>
            <a:pPr/>
            <a:r>
              <a:t>Treatment</a:t>
            </a:r>
          </a:p>
        </p:txBody>
      </p:sp>
      <p:sp>
        <p:nvSpPr>
          <p:cNvPr id="230" name="Initial Empiric Therapy"/>
          <p:cNvSpPr txBox="1"/>
          <p:nvPr>
            <p:ph type="body" sz="quarter" idx="1"/>
          </p:nvPr>
        </p:nvSpPr>
        <p:spPr>
          <a:xfrm>
            <a:off x="1206500" y="2372961"/>
            <a:ext cx="21971000" cy="934780"/>
          </a:xfrm>
          <a:prstGeom prst="rect">
            <a:avLst/>
          </a:prstGeom>
        </p:spPr>
        <p:txBody>
          <a:bodyPr/>
          <a:lstStyle/>
          <a:p>
            <a:pPr/>
            <a:r>
              <a:t>Initial Empiric Therapy</a:t>
            </a:r>
          </a:p>
        </p:txBody>
      </p:sp>
      <p:sp>
        <p:nvSpPr>
          <p:cNvPr id="231" name="Third generation cephalosporin such as Ceftriaxone(100-150mg/kg/day) or Cefotaxime(200mg-300mg/kg/day)…"/>
          <p:cNvSpPr txBox="1"/>
          <p:nvPr>
            <p:ph type="body" idx="13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marL="512062" indent="-512062" defTabSz="2048204">
              <a:lnSpc>
                <a:spcPct val="200000"/>
              </a:lnSpc>
              <a:spcBef>
                <a:spcPts val="3700"/>
              </a:spcBef>
              <a:defRPr sz="4000"/>
            </a:pPr>
            <a:r>
              <a:t>Third generation cephalosporin such as Ceftriaxone(100-150mg/kg/day) or Cefotaxime(200mg-300mg/kg/day)</a:t>
            </a:r>
          </a:p>
          <a:p>
            <a:pPr marL="512062" indent="-512062" defTabSz="2048204">
              <a:lnSpc>
                <a:spcPct val="200000"/>
              </a:lnSpc>
              <a:spcBef>
                <a:spcPts val="3700"/>
              </a:spcBef>
              <a:defRPr sz="4000"/>
            </a:pPr>
            <a:r>
              <a:t>Ampicillin ( 200mg/kg) and chloramphenicol (100mg/kg/day) for 10-14 days is also effective</a:t>
            </a:r>
          </a:p>
          <a:p>
            <a:pPr marL="512062" indent="-512062" defTabSz="2048204">
              <a:lnSpc>
                <a:spcPct val="200000"/>
              </a:lnSpc>
              <a:spcBef>
                <a:spcPts val="3700"/>
              </a:spcBef>
              <a:defRPr sz="4000"/>
            </a:pPr>
            <a:r>
              <a:t>All antibiotics are administered IV</a:t>
            </a:r>
          </a:p>
          <a:p>
            <a:pPr marL="512062" indent="-512062" defTabSz="2048204">
              <a:lnSpc>
                <a:spcPct val="200000"/>
              </a:lnSpc>
              <a:spcBef>
                <a:spcPts val="3700"/>
              </a:spcBef>
              <a:defRPr sz="4000"/>
            </a:pPr>
            <a:r>
              <a:t>If fever or Meningeal signs persists after 48 hours of therapy , a LP should be repeated and choice of antibiotics reviewed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Treatment"/>
          <p:cNvSpPr txBox="1"/>
          <p:nvPr>
            <p:ph type="title"/>
          </p:nvPr>
        </p:nvSpPr>
        <p:spPr>
          <a:xfrm>
            <a:off x="1206500" y="1079499"/>
            <a:ext cx="21971000" cy="1433165"/>
          </a:xfrm>
          <a:prstGeom prst="rect">
            <a:avLst/>
          </a:prstGeom>
        </p:spPr>
        <p:txBody>
          <a:bodyPr/>
          <a:lstStyle>
            <a:lvl1pPr>
              <a:defRPr spc="-200"/>
            </a:lvl1pPr>
          </a:lstStyle>
          <a:p>
            <a:pPr/>
            <a:r>
              <a:t>Treatment</a:t>
            </a:r>
          </a:p>
        </p:txBody>
      </p:sp>
      <p:sp>
        <p:nvSpPr>
          <p:cNvPr id="234" name="Specific antimicrobial therapy"/>
          <p:cNvSpPr txBox="1"/>
          <p:nvPr>
            <p:ph type="body" sz="quarter" idx="1"/>
          </p:nvPr>
        </p:nvSpPr>
        <p:spPr>
          <a:xfrm>
            <a:off x="1206500" y="2372961"/>
            <a:ext cx="21971000" cy="934780"/>
          </a:xfrm>
          <a:prstGeom prst="rect">
            <a:avLst/>
          </a:prstGeom>
        </p:spPr>
        <p:txBody>
          <a:bodyPr/>
          <a:lstStyle/>
          <a:p>
            <a:pPr/>
            <a:r>
              <a:t>Specific antimicrobial therapy</a:t>
            </a:r>
          </a:p>
        </p:txBody>
      </p:sp>
      <p:sp>
        <p:nvSpPr>
          <p:cNvPr id="235" name="Meningococcal or Pneumococcal meningitis : Penicillin 400-500,000 units/kg/day q 4hr. Cefotaxime ( 150-200mg/kg/day q 8 hr) or ceftriaxone(100-150mg/kg/day q 12 hr ) are also effective.…"/>
          <p:cNvSpPr txBox="1"/>
          <p:nvPr>
            <p:ph type="body" idx="13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marL="475487" indent="-475487" defTabSz="1901904">
              <a:lnSpc>
                <a:spcPct val="200000"/>
              </a:lnSpc>
              <a:spcBef>
                <a:spcPts val="3500"/>
              </a:spcBef>
              <a:defRPr sz="3700">
                <a:solidFill>
                  <a:srgbClr val="B51600"/>
                </a:solidFill>
              </a:defRPr>
            </a:pPr>
            <a:r>
              <a:t>Meningococcal or Pneumococcal meningitis </a:t>
            </a:r>
            <a:r>
              <a:rPr>
                <a:solidFill>
                  <a:srgbClr val="000000"/>
                </a:solidFill>
              </a:rPr>
              <a:t>: Penicillin 400-500,000 units/kg/day q 4hr. Cefotaxime ( 150-200mg/kg/day q 8 hr) or ceftriaxone(100-150mg/kg/day q 12 hr ) are also effective.</a:t>
            </a:r>
          </a:p>
          <a:p>
            <a:pPr marL="475487" indent="-475487" defTabSz="1901904">
              <a:lnSpc>
                <a:spcPct val="200000"/>
              </a:lnSpc>
              <a:spcBef>
                <a:spcPts val="3500"/>
              </a:spcBef>
              <a:defRPr sz="3700">
                <a:solidFill>
                  <a:srgbClr val="B51600"/>
                </a:solidFill>
              </a:defRPr>
            </a:pPr>
            <a:r>
              <a:t>H.influenzae meningitis</a:t>
            </a:r>
            <a:r>
              <a:rPr>
                <a:solidFill>
                  <a:srgbClr val="000000"/>
                </a:solidFill>
              </a:rPr>
              <a:t> : ceftriaxone or cefotaxime is used as single agent. Combination of Ampicillin and chloramphenicol less preferred</a:t>
            </a:r>
          </a:p>
          <a:p>
            <a:pPr marL="475487" indent="-475487" defTabSz="1901904">
              <a:lnSpc>
                <a:spcPct val="200000"/>
              </a:lnSpc>
              <a:spcBef>
                <a:spcPts val="3500"/>
              </a:spcBef>
              <a:defRPr sz="3700">
                <a:solidFill>
                  <a:srgbClr val="B51600"/>
                </a:solidFill>
              </a:defRPr>
            </a:pPr>
            <a:r>
              <a:t>Staphylococcal </a:t>
            </a:r>
            <a:r>
              <a:rPr>
                <a:solidFill>
                  <a:srgbClr val="000000"/>
                </a:solidFill>
              </a:rPr>
              <a:t>: vancomycin ( 15-20mg/kg IV q6hr ) is the treatment of choice in case of MRSA. Addition of rifampicin increases CSF penetrance and efficacy of these drugs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Treatment"/>
          <p:cNvSpPr txBox="1"/>
          <p:nvPr>
            <p:ph type="title"/>
          </p:nvPr>
        </p:nvSpPr>
        <p:spPr>
          <a:xfrm>
            <a:off x="1206500" y="1079499"/>
            <a:ext cx="21971000" cy="1433165"/>
          </a:xfrm>
          <a:prstGeom prst="rect">
            <a:avLst/>
          </a:prstGeom>
        </p:spPr>
        <p:txBody>
          <a:bodyPr/>
          <a:lstStyle>
            <a:lvl1pPr>
              <a:defRPr spc="-200"/>
            </a:lvl1pPr>
          </a:lstStyle>
          <a:p>
            <a:pPr/>
            <a:r>
              <a:t>Treatment </a:t>
            </a:r>
          </a:p>
        </p:txBody>
      </p:sp>
      <p:sp>
        <p:nvSpPr>
          <p:cNvPr id="238" name="Specific antimicrobial therapy"/>
          <p:cNvSpPr txBox="1"/>
          <p:nvPr>
            <p:ph type="body" sz="quarter" idx="1"/>
          </p:nvPr>
        </p:nvSpPr>
        <p:spPr>
          <a:xfrm>
            <a:off x="1206500" y="2372961"/>
            <a:ext cx="21971000" cy="934780"/>
          </a:xfrm>
          <a:prstGeom prst="rect">
            <a:avLst/>
          </a:prstGeom>
        </p:spPr>
        <p:txBody>
          <a:bodyPr/>
          <a:lstStyle/>
          <a:p>
            <a:pPr/>
            <a:r>
              <a:t>Specific antimicrobial therapy</a:t>
            </a:r>
          </a:p>
        </p:txBody>
      </p:sp>
      <p:sp>
        <p:nvSpPr>
          <p:cNvPr id="239" name="Listeria : Ampicillin ( 300mg/kg/day q 6 hr) and aminoglycoside (gentamicin , amikacin or netilmycin ) preferred…"/>
          <p:cNvSpPr txBox="1"/>
          <p:nvPr>
            <p:ph type="body" idx="13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marL="469391" indent="-469391" defTabSz="1877520">
              <a:lnSpc>
                <a:spcPct val="200000"/>
              </a:lnSpc>
              <a:spcBef>
                <a:spcPts val="3400"/>
              </a:spcBef>
              <a:defRPr sz="3600">
                <a:solidFill>
                  <a:srgbClr val="B51600"/>
                </a:solidFill>
              </a:defRPr>
            </a:pPr>
            <a:r>
              <a:t>Listeria</a:t>
            </a:r>
            <a:r>
              <a:rPr>
                <a:solidFill>
                  <a:srgbClr val="000000"/>
                </a:solidFill>
              </a:rPr>
              <a:t> : Ampicillin ( 300mg/kg/day q 6 hr) and aminoglycoside (gentamicin , amikacin or netilmycin ) preferred </a:t>
            </a:r>
          </a:p>
          <a:p>
            <a:pPr marL="469391" indent="-469391" defTabSz="1877520">
              <a:lnSpc>
                <a:spcPct val="200000"/>
              </a:lnSpc>
              <a:spcBef>
                <a:spcPts val="3400"/>
              </a:spcBef>
              <a:defRPr sz="3600">
                <a:solidFill>
                  <a:srgbClr val="B51600"/>
                </a:solidFill>
              </a:defRPr>
            </a:pPr>
            <a:r>
              <a:t>Gram negative bacilli</a:t>
            </a:r>
            <a:r>
              <a:rPr>
                <a:solidFill>
                  <a:srgbClr val="000000"/>
                </a:solidFill>
              </a:rPr>
              <a:t> : Cefotaxime , Ceftazidime or ceftriaxone , or combination of ampicillin and amino glycoside may be used.</a:t>
            </a:r>
          </a:p>
          <a:p>
            <a:pPr marL="469391" indent="-469391" defTabSz="1877520">
              <a:lnSpc>
                <a:spcPct val="200000"/>
              </a:lnSpc>
              <a:spcBef>
                <a:spcPts val="3400"/>
              </a:spcBef>
              <a:defRPr sz="3600">
                <a:solidFill>
                  <a:srgbClr val="B51600"/>
                </a:solidFill>
              </a:defRPr>
            </a:pPr>
            <a:r>
              <a:t>Pseudomonas</a:t>
            </a:r>
            <a:r>
              <a:rPr>
                <a:solidFill>
                  <a:srgbClr val="000000"/>
                </a:solidFill>
              </a:rPr>
              <a:t> : combination of ceftazidime and amino glycoside is used. Ticarcilin in place of ceftazidime may be used. Meropenem(40mg/kg IV q8hr) or cefepime are effective agents ,if above drugs fail.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6" name="meningitis.jpg" descr="meningitis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671963" y="1880924"/>
            <a:ext cx="11487993" cy="861599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Treatment"/>
          <p:cNvSpPr txBox="1"/>
          <p:nvPr>
            <p:ph type="title"/>
          </p:nvPr>
        </p:nvSpPr>
        <p:spPr>
          <a:xfrm>
            <a:off x="1206500" y="1079499"/>
            <a:ext cx="21971000" cy="1433165"/>
          </a:xfrm>
          <a:prstGeom prst="rect">
            <a:avLst/>
          </a:prstGeom>
        </p:spPr>
        <p:txBody>
          <a:bodyPr/>
          <a:lstStyle>
            <a:lvl1pPr>
              <a:defRPr spc="-200"/>
            </a:lvl1pPr>
          </a:lstStyle>
          <a:p>
            <a:pPr/>
            <a:r>
              <a:t>Treatment </a:t>
            </a:r>
          </a:p>
        </p:txBody>
      </p:sp>
      <p:sp>
        <p:nvSpPr>
          <p:cNvPr id="242" name="Duration"/>
          <p:cNvSpPr txBox="1"/>
          <p:nvPr>
            <p:ph type="body" sz="quarter" idx="1"/>
          </p:nvPr>
        </p:nvSpPr>
        <p:spPr>
          <a:xfrm>
            <a:off x="1206500" y="2372961"/>
            <a:ext cx="21971000" cy="934780"/>
          </a:xfrm>
          <a:prstGeom prst="rect">
            <a:avLst/>
          </a:prstGeom>
        </p:spPr>
        <p:txBody>
          <a:bodyPr/>
          <a:lstStyle/>
          <a:p>
            <a:pPr/>
            <a:r>
              <a:t>Duration</a:t>
            </a:r>
          </a:p>
        </p:txBody>
      </p:sp>
      <p:sp>
        <p:nvSpPr>
          <p:cNvPr id="243" name="Generally show quick improvement in days…"/>
          <p:cNvSpPr txBox="1"/>
          <p:nvPr>
            <p:ph type="body" idx="13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>
              <a:lnSpc>
                <a:spcPct val="200000"/>
              </a:lnSpc>
            </a:pPr>
            <a:r>
              <a:t>Generally show quick improvement in days</a:t>
            </a:r>
          </a:p>
          <a:p>
            <a:pPr>
              <a:lnSpc>
                <a:spcPct val="200000"/>
              </a:lnSpc>
            </a:pPr>
            <a:r>
              <a:t>Treatment is for 10-14 days</a:t>
            </a:r>
          </a:p>
          <a:p>
            <a:pPr>
              <a:lnSpc>
                <a:spcPct val="200000"/>
              </a:lnSpc>
            </a:pPr>
            <a:r>
              <a:t>Staphylococcal and gram negative infections extended to 3 weeks</a:t>
            </a:r>
          </a:p>
          <a:p>
            <a:pPr>
              <a:lnSpc>
                <a:spcPct val="200000"/>
              </a:lnSpc>
            </a:pPr>
            <a:r>
              <a:t>Routine LP at the end of therapy not recommended.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Treatment"/>
          <p:cNvSpPr txBox="1"/>
          <p:nvPr>
            <p:ph type="title"/>
          </p:nvPr>
        </p:nvSpPr>
        <p:spPr>
          <a:xfrm>
            <a:off x="1206500" y="1079499"/>
            <a:ext cx="21971000" cy="1433165"/>
          </a:xfrm>
          <a:prstGeom prst="rect">
            <a:avLst/>
          </a:prstGeom>
        </p:spPr>
        <p:txBody>
          <a:bodyPr/>
          <a:lstStyle>
            <a:lvl1pPr>
              <a:defRPr spc="-200"/>
            </a:lvl1pPr>
          </a:lstStyle>
          <a:p>
            <a:pPr/>
            <a:r>
              <a:t>Treatment </a:t>
            </a:r>
          </a:p>
        </p:txBody>
      </p:sp>
      <p:sp>
        <p:nvSpPr>
          <p:cNvPr id="246" name="Steroid therapy"/>
          <p:cNvSpPr txBox="1"/>
          <p:nvPr>
            <p:ph type="body" sz="quarter" idx="1"/>
          </p:nvPr>
        </p:nvSpPr>
        <p:spPr>
          <a:xfrm>
            <a:off x="1206500" y="2372961"/>
            <a:ext cx="21971000" cy="934780"/>
          </a:xfrm>
          <a:prstGeom prst="rect">
            <a:avLst/>
          </a:prstGeom>
        </p:spPr>
        <p:txBody>
          <a:bodyPr/>
          <a:lstStyle/>
          <a:p>
            <a:pPr/>
            <a:r>
              <a:t>Steroid therapy</a:t>
            </a:r>
          </a:p>
        </p:txBody>
      </p:sp>
      <p:sp>
        <p:nvSpPr>
          <p:cNvPr id="247" name="No role in neonatal meningitis…"/>
          <p:cNvSpPr txBox="1"/>
          <p:nvPr>
            <p:ph type="body" idx="13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marL="512062" indent="-512062" defTabSz="2048204">
              <a:lnSpc>
                <a:spcPct val="200000"/>
              </a:lnSpc>
              <a:spcBef>
                <a:spcPts val="3700"/>
              </a:spcBef>
              <a:defRPr sz="4000"/>
            </a:pPr>
            <a:r>
              <a:t>No role in neonatal meningitis</a:t>
            </a:r>
          </a:p>
          <a:p>
            <a:pPr marL="512062" indent="-512062" defTabSz="2048204">
              <a:lnSpc>
                <a:spcPct val="200000"/>
              </a:lnSpc>
              <a:spcBef>
                <a:spcPts val="3700"/>
              </a:spcBef>
              <a:defRPr sz="4000"/>
            </a:pPr>
            <a:r>
              <a:t>Dexamethasone at dose of 0.15mg/kg IV q 6hr for 2-4 days initiated shortly before or along with first dose of antibiotic</a:t>
            </a:r>
          </a:p>
          <a:p>
            <a:pPr marL="512062" indent="-512062" defTabSz="2048204">
              <a:lnSpc>
                <a:spcPct val="200000"/>
              </a:lnSpc>
              <a:spcBef>
                <a:spcPts val="3700"/>
              </a:spcBef>
              <a:defRPr sz="4000"/>
            </a:pPr>
            <a:r>
              <a:t>Helps to reduce incidence of residual neurological complications , such as sensorineural deafness , hydrocephalus and behavioural disturbances</a:t>
            </a:r>
          </a:p>
          <a:p>
            <a:pPr marL="512062" indent="-512062" defTabSz="2048204">
              <a:lnSpc>
                <a:spcPct val="200000"/>
              </a:lnSpc>
              <a:spcBef>
                <a:spcPts val="3700"/>
              </a:spcBef>
              <a:defRPr sz="4000"/>
            </a:pPr>
            <a:r>
              <a:t>Especially useful in H.influenzae meningitis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Treatment"/>
          <p:cNvSpPr txBox="1"/>
          <p:nvPr>
            <p:ph type="title"/>
          </p:nvPr>
        </p:nvSpPr>
        <p:spPr>
          <a:xfrm>
            <a:off x="1206500" y="1079499"/>
            <a:ext cx="21971000" cy="1433165"/>
          </a:xfrm>
          <a:prstGeom prst="rect">
            <a:avLst/>
          </a:prstGeom>
        </p:spPr>
        <p:txBody>
          <a:bodyPr/>
          <a:lstStyle>
            <a:lvl1pPr>
              <a:defRPr spc="-200"/>
            </a:lvl1pPr>
          </a:lstStyle>
          <a:p>
            <a:pPr/>
            <a:r>
              <a:t>Treatment </a:t>
            </a:r>
          </a:p>
        </p:txBody>
      </p:sp>
      <p:sp>
        <p:nvSpPr>
          <p:cNvPr id="250" name="Symptomatic Therapy"/>
          <p:cNvSpPr txBox="1"/>
          <p:nvPr>
            <p:ph type="body" sz="quarter" idx="1"/>
          </p:nvPr>
        </p:nvSpPr>
        <p:spPr>
          <a:xfrm>
            <a:off x="1206500" y="2372961"/>
            <a:ext cx="21971000" cy="934780"/>
          </a:xfrm>
          <a:prstGeom prst="rect">
            <a:avLst/>
          </a:prstGeom>
        </p:spPr>
        <p:txBody>
          <a:bodyPr/>
          <a:lstStyle/>
          <a:p>
            <a:pPr/>
            <a:r>
              <a:t>Symptomatic Therapy</a:t>
            </a:r>
          </a:p>
        </p:txBody>
      </p:sp>
      <p:sp>
        <p:nvSpPr>
          <p:cNvPr id="251" name="Cerebral edema &amp; Increased ICP : Head end elevated about 30 degrees. Osmotic diuresis with 0.5mg/kg of mannitol as a 20% solution is administered IV every 4-6 hr for maximum of 6 doses…"/>
          <p:cNvSpPr txBox="1"/>
          <p:nvPr>
            <p:ph type="body" idx="13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marL="493776" indent="-493776" defTabSz="1975054">
              <a:lnSpc>
                <a:spcPct val="200000"/>
              </a:lnSpc>
              <a:spcBef>
                <a:spcPts val="3600"/>
              </a:spcBef>
              <a:defRPr sz="3800">
                <a:solidFill>
                  <a:srgbClr val="B51600"/>
                </a:solidFill>
              </a:defRPr>
            </a:pPr>
            <a:r>
              <a:t>Cerebral edema &amp; Increased ICP </a:t>
            </a:r>
            <a:r>
              <a:rPr>
                <a:solidFill>
                  <a:srgbClr val="000000"/>
                </a:solidFill>
              </a:rPr>
              <a:t>: Head end elevated about 30 degrees. Osmotic diuresis with 0.5mg/kg of mannitol as a 20% solution is administered IV every 4-6 hr for maximum of 6 doses</a:t>
            </a:r>
          </a:p>
          <a:p>
            <a:pPr marL="493776" indent="-493776" defTabSz="1975054">
              <a:lnSpc>
                <a:spcPct val="200000"/>
              </a:lnSpc>
              <a:spcBef>
                <a:spcPts val="3600"/>
              </a:spcBef>
              <a:defRPr sz="3800">
                <a:solidFill>
                  <a:srgbClr val="B51600"/>
                </a:solidFill>
              </a:defRPr>
            </a:pPr>
            <a:r>
              <a:t>Convulsions</a:t>
            </a:r>
            <a:r>
              <a:rPr>
                <a:solidFill>
                  <a:srgbClr val="000000"/>
                </a:solidFill>
              </a:rPr>
              <a:t> : diazepam 0.3mg/kg ( Max 5mg) IV followed by phenytoin 15-20mg/kg loading dose and continued at a dose of 5mg/kg IV or PO. Antiepileptic drugs can be stopped after 3 months</a:t>
            </a:r>
          </a:p>
          <a:p>
            <a:pPr marL="493776" indent="-493776" defTabSz="1975054">
              <a:lnSpc>
                <a:spcPct val="200000"/>
              </a:lnSpc>
              <a:spcBef>
                <a:spcPts val="3600"/>
              </a:spcBef>
              <a:defRPr sz="3800">
                <a:solidFill>
                  <a:srgbClr val="B51600"/>
                </a:solidFill>
              </a:defRPr>
            </a:pPr>
            <a:r>
              <a:t>Fluid and electrolyte homeostasis</a:t>
            </a:r>
            <a:r>
              <a:rPr>
                <a:solidFill>
                  <a:srgbClr val="000000"/>
                </a:solidFill>
              </a:rPr>
              <a:t> : Maintanence fluids are given , hypotonic fluids avoided.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Treatment"/>
          <p:cNvSpPr txBox="1"/>
          <p:nvPr>
            <p:ph type="title"/>
          </p:nvPr>
        </p:nvSpPr>
        <p:spPr>
          <a:xfrm>
            <a:off x="1206500" y="1079499"/>
            <a:ext cx="21971000" cy="1433165"/>
          </a:xfrm>
          <a:prstGeom prst="rect">
            <a:avLst/>
          </a:prstGeom>
        </p:spPr>
        <p:txBody>
          <a:bodyPr/>
          <a:lstStyle>
            <a:lvl1pPr>
              <a:defRPr spc="-200"/>
            </a:lvl1pPr>
          </a:lstStyle>
          <a:p>
            <a:pPr/>
            <a:r>
              <a:t>Treatment</a:t>
            </a:r>
          </a:p>
        </p:txBody>
      </p:sp>
      <p:sp>
        <p:nvSpPr>
          <p:cNvPr id="254" name="Symptomatic therapy"/>
          <p:cNvSpPr txBox="1"/>
          <p:nvPr>
            <p:ph type="body" sz="quarter" idx="1"/>
          </p:nvPr>
        </p:nvSpPr>
        <p:spPr>
          <a:xfrm>
            <a:off x="1206500" y="2372961"/>
            <a:ext cx="21971000" cy="934780"/>
          </a:xfrm>
          <a:prstGeom prst="rect">
            <a:avLst/>
          </a:prstGeom>
        </p:spPr>
        <p:txBody>
          <a:bodyPr/>
          <a:lstStyle/>
          <a:p>
            <a:pPr/>
            <a:r>
              <a:t>Symptomatic therapy</a:t>
            </a:r>
          </a:p>
        </p:txBody>
      </p:sp>
      <p:sp>
        <p:nvSpPr>
          <p:cNvPr id="255" name="Inappropriate ADH secretion : Fluid restriction and diuretics…"/>
          <p:cNvSpPr txBox="1"/>
          <p:nvPr>
            <p:ph type="body" idx="13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marL="548638" indent="-548638" defTabSz="2194505">
              <a:lnSpc>
                <a:spcPct val="200000"/>
              </a:lnSpc>
              <a:spcBef>
                <a:spcPts val="4000"/>
              </a:spcBef>
              <a:defRPr sz="4300">
                <a:solidFill>
                  <a:srgbClr val="B51600"/>
                </a:solidFill>
              </a:defRPr>
            </a:pPr>
            <a:r>
              <a:t>Inappropriate ADH secretion</a:t>
            </a:r>
            <a:r>
              <a:rPr>
                <a:solidFill>
                  <a:srgbClr val="000000"/>
                </a:solidFill>
              </a:rPr>
              <a:t> : Fluid restriction and diuretics</a:t>
            </a:r>
          </a:p>
          <a:p>
            <a:pPr marL="548638" indent="-548638" defTabSz="2194505">
              <a:lnSpc>
                <a:spcPct val="200000"/>
              </a:lnSpc>
              <a:spcBef>
                <a:spcPts val="4000"/>
              </a:spcBef>
              <a:defRPr sz="4300">
                <a:solidFill>
                  <a:srgbClr val="B51600"/>
                </a:solidFill>
              </a:defRPr>
            </a:pPr>
            <a:r>
              <a:t>Hypotension</a:t>
            </a:r>
            <a:r>
              <a:rPr>
                <a:solidFill>
                  <a:srgbClr val="000000"/>
                </a:solidFill>
              </a:rPr>
              <a:t> : treated with IV fluids and vasopressors such as dopamine and dobutamine</a:t>
            </a:r>
          </a:p>
          <a:p>
            <a:pPr marL="548638" indent="-548638" defTabSz="2194505">
              <a:lnSpc>
                <a:spcPct val="200000"/>
              </a:lnSpc>
              <a:spcBef>
                <a:spcPts val="4000"/>
              </a:spcBef>
              <a:defRPr sz="4300">
                <a:solidFill>
                  <a:srgbClr val="B51600"/>
                </a:solidFill>
              </a:defRPr>
            </a:pPr>
            <a:r>
              <a:t>Nursing care </a:t>
            </a:r>
            <a:r>
              <a:rPr>
                <a:solidFill>
                  <a:srgbClr val="000000"/>
                </a:solidFill>
              </a:rPr>
              <a:t>: oral cavity , eyes ,bladder and bowel should be taken care of. Bed sores are prevented by frequent posture change and by using soft foam mattress or air cushion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Complications"/>
          <p:cNvSpPr txBox="1"/>
          <p:nvPr>
            <p:ph type="title"/>
          </p:nvPr>
        </p:nvSpPr>
        <p:spPr>
          <a:xfrm>
            <a:off x="1206500" y="1079499"/>
            <a:ext cx="21971000" cy="1433165"/>
          </a:xfrm>
          <a:prstGeom prst="rect">
            <a:avLst/>
          </a:prstGeom>
        </p:spPr>
        <p:txBody>
          <a:bodyPr/>
          <a:lstStyle>
            <a:lvl1pPr>
              <a:defRPr spc="-200"/>
            </a:lvl1pPr>
          </a:lstStyle>
          <a:p>
            <a:pPr/>
            <a:r>
              <a:t>Complications</a:t>
            </a:r>
          </a:p>
        </p:txBody>
      </p:sp>
      <p:graphicFrame>
        <p:nvGraphicFramePr>
          <p:cNvPr id="258" name="Table"/>
          <p:cNvGraphicFramePr/>
          <p:nvPr/>
        </p:nvGraphicFramePr>
        <p:xfrm>
          <a:off x="3327400" y="3238854"/>
          <a:ext cx="15275620" cy="9728342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7637810"/>
                <a:gridCol w="7637810"/>
              </a:tblGrid>
              <a:tr h="1389763">
                <a:tc>
                  <a:txBody>
                    <a:bodyPr/>
                    <a:lstStyle/>
                    <a:p>
                      <a:pPr defTabSz="914400"/>
                      <a:r>
                        <a:rPr sz="3200"/>
                        <a:t>Increased ICP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3200"/>
                        <a:t>Cranial Nerve Palsies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1389763">
                <a:tc>
                  <a:txBody>
                    <a:bodyPr/>
                    <a:lstStyle/>
                    <a:p>
                      <a:pPr defTabSz="914400"/>
                      <a:r>
                        <a:rPr sz="3200"/>
                        <a:t>Seizures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3200"/>
                        <a:t>Stroke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1389763">
                <a:tc>
                  <a:txBody>
                    <a:bodyPr/>
                    <a:lstStyle/>
                    <a:p>
                      <a:pPr defTabSz="914400"/>
                      <a:r>
                        <a:rPr sz="3200"/>
                        <a:t>Ataxia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3200"/>
                        <a:t>SIADH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1389763">
                <a:tc>
                  <a:txBody>
                    <a:bodyPr/>
                    <a:lstStyle/>
                    <a:p>
                      <a:pPr defTabSz="914400"/>
                      <a:r>
                        <a:rPr sz="3200"/>
                        <a:t>Subdural effusions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3200"/>
                        <a:t>Spastic paraparesis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1389763">
                <a:tc>
                  <a:txBody>
                    <a:bodyPr/>
                    <a:lstStyle/>
                    <a:p>
                      <a:pPr defTabSz="914400"/>
                      <a:r>
                        <a:rPr sz="3200"/>
                        <a:t>Blindness 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3200"/>
                        <a:t>Cerebral infarcts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1389763">
                <a:tc>
                  <a:txBody>
                    <a:bodyPr/>
                    <a:lstStyle/>
                    <a:p>
                      <a:pPr defTabSz="914400"/>
                      <a:r>
                        <a:rPr sz="3200"/>
                        <a:t>Long term neurologic sequelae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3200"/>
                        <a:t>Epilepsy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1389763">
                <a:tc>
                  <a:txBody>
                    <a:bodyPr/>
                    <a:lstStyle/>
                    <a:p>
                      <a:pPr defTabSz="914400"/>
                      <a:r>
                        <a:rPr sz="3200"/>
                        <a:t>Deafness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3200"/>
                        <a:t>Spasticity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Complications"/>
          <p:cNvSpPr txBox="1"/>
          <p:nvPr>
            <p:ph type="title"/>
          </p:nvPr>
        </p:nvSpPr>
        <p:spPr>
          <a:xfrm>
            <a:off x="1206500" y="1079499"/>
            <a:ext cx="21971000" cy="1433165"/>
          </a:xfrm>
          <a:prstGeom prst="rect">
            <a:avLst/>
          </a:prstGeom>
        </p:spPr>
        <p:txBody>
          <a:bodyPr/>
          <a:lstStyle>
            <a:lvl1pPr>
              <a:defRPr spc="-200"/>
            </a:lvl1pPr>
          </a:lstStyle>
          <a:p>
            <a:pPr/>
            <a:r>
              <a:t>Complications</a:t>
            </a:r>
          </a:p>
        </p:txBody>
      </p:sp>
      <p:sp>
        <p:nvSpPr>
          <p:cNvPr id="261" name="Subdural empyema is managed by drainage of subdural space along with intensive antibiotic therapy , subdural effusions generally resolve spontaneously…"/>
          <p:cNvSpPr txBox="1"/>
          <p:nvPr>
            <p:ph type="body" idx="1"/>
          </p:nvPr>
        </p:nvSpPr>
        <p:spPr>
          <a:xfrm>
            <a:off x="1206500" y="4248503"/>
            <a:ext cx="21971000" cy="8256014"/>
          </a:xfrm>
          <a:prstGeom prst="rect">
            <a:avLst/>
          </a:prstGeom>
        </p:spPr>
        <p:txBody>
          <a:bodyPr lIns="50800" tIns="50800" rIns="50800" bIns="50800"/>
          <a:lstStyle/>
          <a:p>
            <a:pPr marL="609600" indent="-609600" defTabSz="2438337">
              <a:lnSpc>
                <a:spcPct val="200000"/>
              </a:lnSpc>
              <a:spcBef>
                <a:spcPts val="4500"/>
              </a:spcBef>
              <a:buSzPct val="123000"/>
              <a:buChar char="•"/>
              <a:defRPr b="0" sz="4800">
                <a:solidFill>
                  <a:srgbClr val="B51600"/>
                </a:solidFill>
              </a:defRPr>
            </a:pPr>
            <a:r>
              <a:t>Subdural empyema</a:t>
            </a:r>
            <a:r>
              <a:rPr>
                <a:solidFill>
                  <a:srgbClr val="000000"/>
                </a:solidFill>
              </a:rPr>
              <a:t> is managed by drainage of subdural space along with intensive antibiotic therapy , </a:t>
            </a:r>
            <a:r>
              <a:t>subdural effusions</a:t>
            </a:r>
            <a:r>
              <a:rPr>
                <a:solidFill>
                  <a:srgbClr val="000000"/>
                </a:solidFill>
              </a:rPr>
              <a:t> generally resolve spontaneously</a:t>
            </a:r>
          </a:p>
          <a:p>
            <a:pPr marL="609600" indent="-609600" defTabSz="2438337">
              <a:lnSpc>
                <a:spcPct val="200000"/>
              </a:lnSpc>
              <a:spcBef>
                <a:spcPts val="4500"/>
              </a:spcBef>
              <a:buSzPct val="123000"/>
              <a:buChar char="•"/>
              <a:defRPr b="0" sz="4800">
                <a:solidFill>
                  <a:srgbClr val="B51600"/>
                </a:solidFill>
              </a:defRPr>
            </a:pPr>
            <a:r>
              <a:t>Hydrocephalus</a:t>
            </a:r>
            <a:r>
              <a:rPr>
                <a:solidFill>
                  <a:srgbClr val="000000"/>
                </a:solidFill>
              </a:rPr>
              <a:t> may occur in acute phase and generally regresses. Ventriculoatrial or ventriculoperitoneal shunt is rarely required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3" name="Preoperative-brain-CT-demonstrating-bilateral-subdural-effusions-arrows.png" descr="Preoperative-brain-CT-demonstrating-bilateral-subdural-effusions-arrows.png"/>
          <p:cNvPicPr>
            <a:picLocks noChangeAspect="1"/>
          </p:cNvPicPr>
          <p:nvPr>
            <p:ph type="pic" idx="13"/>
          </p:nvPr>
        </p:nvPicPr>
        <p:blipFill>
          <a:blip r:embed="rId2">
            <a:extLst/>
          </a:blip>
          <a:srcRect l="14024" t="0" r="14024" b="0"/>
          <a:stretch>
            <a:fillRect/>
          </a:stretch>
        </p:blipFill>
        <p:spPr>
          <a:xfrm>
            <a:off x="12159573" y="1236818"/>
            <a:ext cx="10954428" cy="11209182"/>
          </a:xfrm>
          <a:prstGeom prst="rect">
            <a:avLst/>
          </a:prstGeom>
        </p:spPr>
      </p:pic>
      <p:sp>
        <p:nvSpPr>
          <p:cNvPr id="264" name="Subdural effusion"/>
          <p:cNvSpPr txBox="1"/>
          <p:nvPr>
            <p:ph type="title"/>
          </p:nvPr>
        </p:nvSpPr>
        <p:spPr>
          <a:xfrm>
            <a:off x="1206500" y="1269999"/>
            <a:ext cx="9779000" cy="5882275"/>
          </a:xfrm>
          <a:prstGeom prst="rect">
            <a:avLst/>
          </a:prstGeom>
        </p:spPr>
        <p:txBody>
          <a:bodyPr/>
          <a:lstStyle>
            <a:lvl1pPr>
              <a:defRPr spc="-200"/>
            </a:lvl1pPr>
          </a:lstStyle>
          <a:p>
            <a:pPr/>
            <a:r>
              <a:t>Subdural effusion</a:t>
            </a:r>
          </a:p>
        </p:txBody>
      </p:sp>
      <p:sp>
        <p:nvSpPr>
          <p:cNvPr id="265" name="Slide Subtitle"/>
          <p:cNvSpPr txBox="1"/>
          <p:nvPr>
            <p:ph type="body" sz="quarter" idx="1"/>
          </p:nvPr>
        </p:nvSpPr>
        <p:spPr>
          <a:xfrm>
            <a:off x="1206500" y="7060576"/>
            <a:ext cx="9779000" cy="5385425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Prevention"/>
          <p:cNvSpPr txBox="1"/>
          <p:nvPr>
            <p:ph type="title"/>
          </p:nvPr>
        </p:nvSpPr>
        <p:spPr>
          <a:xfrm>
            <a:off x="1206500" y="1079499"/>
            <a:ext cx="21971000" cy="1433165"/>
          </a:xfrm>
          <a:prstGeom prst="rect">
            <a:avLst/>
          </a:prstGeom>
        </p:spPr>
        <p:txBody>
          <a:bodyPr/>
          <a:lstStyle/>
          <a:p>
            <a:pPr lvl="1">
              <a:defRPr spc="-200"/>
            </a:pPr>
            <a:r>
              <a:t>Prevention </a:t>
            </a:r>
          </a:p>
        </p:txBody>
      </p:sp>
      <p:sp>
        <p:nvSpPr>
          <p:cNvPr id="268" name="Vaccination"/>
          <p:cNvSpPr txBox="1"/>
          <p:nvPr>
            <p:ph type="body" sz="quarter" idx="1"/>
          </p:nvPr>
        </p:nvSpPr>
        <p:spPr>
          <a:xfrm>
            <a:off x="1206500" y="2372961"/>
            <a:ext cx="21971000" cy="934780"/>
          </a:xfrm>
          <a:prstGeom prst="rect">
            <a:avLst/>
          </a:prstGeom>
        </p:spPr>
        <p:txBody>
          <a:bodyPr/>
          <a:lstStyle/>
          <a:p>
            <a:pPr/>
            <a:r>
              <a:t>Vaccination</a:t>
            </a:r>
          </a:p>
        </p:txBody>
      </p:sp>
      <p:sp>
        <p:nvSpPr>
          <p:cNvPr id="269" name="Vaccines available against S.pneumoniae , N.meningitides and H.influenzae type b…"/>
          <p:cNvSpPr txBox="1"/>
          <p:nvPr>
            <p:ph type="body" idx="13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>
              <a:lnSpc>
                <a:spcPct val="200000"/>
              </a:lnSpc>
            </a:pPr>
            <a:r>
              <a:t>Vaccines available against S.pneumoniae , N.meningitides and H.influenzae type b</a:t>
            </a:r>
          </a:p>
          <a:p>
            <a:pPr>
              <a:lnSpc>
                <a:spcPct val="200000"/>
              </a:lnSpc>
            </a:pPr>
            <a:r>
              <a:t>Pneumococcal polysaccharide vaccine available</a:t>
            </a:r>
          </a:p>
          <a:p>
            <a:pPr>
              <a:lnSpc>
                <a:spcPct val="200000"/>
              </a:lnSpc>
            </a:pPr>
            <a:r>
              <a:t>Meningococcal vaccine for high risk groups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Antibiotic prophylaxis"/>
          <p:cNvSpPr txBox="1"/>
          <p:nvPr>
            <p:ph type="title"/>
          </p:nvPr>
        </p:nvSpPr>
        <p:spPr>
          <a:xfrm>
            <a:off x="1206500" y="1079499"/>
            <a:ext cx="21971000" cy="1433165"/>
          </a:xfrm>
          <a:prstGeom prst="rect">
            <a:avLst/>
          </a:prstGeom>
        </p:spPr>
        <p:txBody>
          <a:bodyPr/>
          <a:lstStyle>
            <a:lvl1pPr>
              <a:defRPr spc="-200"/>
            </a:lvl1pPr>
          </a:lstStyle>
          <a:p>
            <a:pPr/>
            <a:r>
              <a:t>Antibiotic prophylaxis</a:t>
            </a:r>
          </a:p>
        </p:txBody>
      </p:sp>
      <p:sp>
        <p:nvSpPr>
          <p:cNvPr id="272" name="Meningococcal : Rifampicin at a dose of 10mg/kg given 12 hourly for 2 days…"/>
          <p:cNvSpPr txBox="1"/>
          <p:nvPr>
            <p:ph type="body" idx="1"/>
          </p:nvPr>
        </p:nvSpPr>
        <p:spPr>
          <a:xfrm>
            <a:off x="1206500" y="4248503"/>
            <a:ext cx="21971000" cy="8256014"/>
          </a:xfrm>
          <a:prstGeom prst="rect">
            <a:avLst/>
          </a:prstGeom>
        </p:spPr>
        <p:txBody>
          <a:bodyPr lIns="50800" tIns="50800" rIns="50800" bIns="50800"/>
          <a:lstStyle/>
          <a:p>
            <a:pPr marL="609600" indent="-609600" defTabSz="2438337">
              <a:lnSpc>
                <a:spcPct val="200000"/>
              </a:lnSpc>
              <a:spcBef>
                <a:spcPts val="4500"/>
              </a:spcBef>
              <a:buSzPct val="123000"/>
              <a:buChar char="•"/>
              <a:defRPr b="0" sz="4800"/>
            </a:pPr>
            <a:r>
              <a:t>Meningococcal : Rifampicin at a dose of 10mg/kg given 12 hourly for 2 days</a:t>
            </a:r>
          </a:p>
          <a:p>
            <a:pPr marL="609600" indent="-609600" defTabSz="2438337">
              <a:lnSpc>
                <a:spcPct val="200000"/>
              </a:lnSpc>
              <a:spcBef>
                <a:spcPts val="4500"/>
              </a:spcBef>
              <a:buSzPct val="123000"/>
              <a:buChar char="•"/>
              <a:defRPr b="0" sz="4800"/>
            </a:pPr>
            <a:r>
              <a:t>H.influenzae : Rifampicin at dose of 20mg/kg/day for 4 days for household contacts and patient</a:t>
            </a:r>
          </a:p>
          <a:p>
            <a:pPr marL="609600" indent="-609600" defTabSz="2438337">
              <a:lnSpc>
                <a:spcPct val="200000"/>
              </a:lnSpc>
              <a:spcBef>
                <a:spcPts val="4500"/>
              </a:spcBef>
              <a:buSzPct val="123000"/>
              <a:buChar char="•"/>
              <a:defRPr b="0" sz="4800"/>
            </a:pPr>
            <a:r>
              <a:t>S.pneumoniae : no prophylaxis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Follow Up"/>
          <p:cNvSpPr txBox="1"/>
          <p:nvPr>
            <p:ph type="title"/>
          </p:nvPr>
        </p:nvSpPr>
        <p:spPr>
          <a:xfrm>
            <a:off x="1206500" y="1079499"/>
            <a:ext cx="21971000" cy="1433165"/>
          </a:xfrm>
          <a:prstGeom prst="rect">
            <a:avLst/>
          </a:prstGeom>
        </p:spPr>
        <p:txBody>
          <a:bodyPr/>
          <a:lstStyle>
            <a:lvl1pPr>
              <a:defRPr spc="-200"/>
            </a:lvl1pPr>
          </a:lstStyle>
          <a:p>
            <a:pPr/>
            <a:r>
              <a:t>Follow Up</a:t>
            </a:r>
          </a:p>
        </p:txBody>
      </p:sp>
      <p:sp>
        <p:nvSpPr>
          <p:cNvPr id="275" name="Auditory evaluation should be carried out at the time of discharge and 6 weeks later"/>
          <p:cNvSpPr txBox="1"/>
          <p:nvPr>
            <p:ph type="body" idx="1"/>
          </p:nvPr>
        </p:nvSpPr>
        <p:spPr>
          <a:xfrm>
            <a:off x="1206500" y="4248503"/>
            <a:ext cx="21971000" cy="8256014"/>
          </a:xfrm>
          <a:prstGeom prst="rect">
            <a:avLst/>
          </a:prstGeom>
        </p:spPr>
        <p:txBody>
          <a:bodyPr lIns="50800" tIns="50800" rIns="50800" bIns="50800"/>
          <a:lstStyle>
            <a:lvl1pPr marL="609600" indent="-609600" defTabSz="2438337">
              <a:lnSpc>
                <a:spcPct val="200000"/>
              </a:lnSpc>
              <a:spcBef>
                <a:spcPts val="4500"/>
              </a:spcBef>
              <a:buSzPct val="123000"/>
              <a:buChar char="•"/>
              <a:defRPr b="0" sz="4800"/>
            </a:lvl1pPr>
          </a:lstStyle>
          <a:p>
            <a:pPr/>
            <a:r>
              <a:t>Auditory evaluation should be carried out at the time of discharge and 6 weeks later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Incidence and Etiology"/>
          <p:cNvSpPr txBox="1"/>
          <p:nvPr>
            <p:ph type="title"/>
          </p:nvPr>
        </p:nvSpPr>
        <p:spPr>
          <a:xfrm>
            <a:off x="1206500" y="1079499"/>
            <a:ext cx="21971000" cy="1433165"/>
          </a:xfrm>
          <a:prstGeom prst="rect">
            <a:avLst/>
          </a:prstGeom>
        </p:spPr>
        <p:txBody>
          <a:bodyPr/>
          <a:lstStyle>
            <a:lvl1pPr>
              <a:defRPr spc="-200"/>
            </a:lvl1pPr>
          </a:lstStyle>
          <a:p>
            <a:pPr/>
            <a:r>
              <a:t>Incidence and Etiology</a:t>
            </a:r>
          </a:p>
        </p:txBody>
      </p:sp>
      <p:sp>
        <p:nvSpPr>
          <p:cNvPr id="159" name="Commonest in Neonates and Infancy because of poor immunity and phagocytic functions.…"/>
          <p:cNvSpPr txBox="1"/>
          <p:nvPr>
            <p:ph type="body" idx="1"/>
          </p:nvPr>
        </p:nvSpPr>
        <p:spPr>
          <a:xfrm>
            <a:off x="1206500" y="4248503"/>
            <a:ext cx="21971000" cy="8256014"/>
          </a:xfrm>
          <a:prstGeom prst="rect">
            <a:avLst/>
          </a:prstGeom>
        </p:spPr>
        <p:txBody>
          <a:bodyPr lIns="50800" tIns="50800" rIns="50800" bIns="50800"/>
          <a:lstStyle/>
          <a:p>
            <a:pPr marL="609600" indent="-609600" defTabSz="2438337">
              <a:lnSpc>
                <a:spcPct val="200000"/>
              </a:lnSpc>
              <a:spcBef>
                <a:spcPts val="4500"/>
              </a:spcBef>
              <a:buSzPct val="123000"/>
              <a:buChar char="•"/>
              <a:defRPr b="0" sz="4800"/>
            </a:pPr>
            <a:r>
              <a:t>Commonest in Neonates and Infancy because of poor immunity and phagocytic functions.</a:t>
            </a:r>
          </a:p>
          <a:p>
            <a:pPr marL="609600" indent="-609600" defTabSz="2438337">
              <a:lnSpc>
                <a:spcPct val="200000"/>
              </a:lnSpc>
              <a:spcBef>
                <a:spcPts val="4500"/>
              </a:spcBef>
              <a:buSzPct val="123000"/>
              <a:buChar char="•"/>
              <a:defRPr b="0" sz="4800"/>
            </a:pPr>
            <a:r>
              <a:t>More frequent in infant Males</a:t>
            </a:r>
          </a:p>
          <a:p>
            <a:pPr marL="609600" indent="-609600" defTabSz="2438337">
              <a:lnSpc>
                <a:spcPct val="200000"/>
              </a:lnSpc>
              <a:spcBef>
                <a:spcPts val="4500"/>
              </a:spcBef>
              <a:buSzPct val="123000"/>
              <a:buChar char="•"/>
              <a:defRPr b="0" sz="4800"/>
            </a:pPr>
            <a:r>
              <a:t>Greater risk during 6-12 months and 95% cases occur between 1 month and 5 years.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THANK YOU"/>
          <p:cNvSpPr txBox="1"/>
          <p:nvPr>
            <p:ph type="body" idx="1"/>
          </p:nvPr>
        </p:nvSpPr>
        <p:spPr>
          <a:xfrm>
            <a:off x="1206500" y="1075926"/>
            <a:ext cx="21971000" cy="7241586"/>
          </a:xfrm>
          <a:prstGeom prst="rect">
            <a:avLst/>
          </a:prstGeom>
        </p:spPr>
        <p:txBody>
          <a:bodyPr/>
          <a:lstStyle>
            <a:lvl1pPr>
              <a:defRPr spc="-200" sz="15000"/>
            </a:lvl1pPr>
          </a:lstStyle>
          <a:p>
            <a:pPr/>
            <a:r>
              <a:t>THANK YOU</a:t>
            </a:r>
          </a:p>
        </p:txBody>
      </p:sp>
      <p:sp>
        <p:nvSpPr>
          <p:cNvPr id="278" name="Dr Ravideep (+917416878888)…"/>
          <p:cNvSpPr txBox="1"/>
          <p:nvPr>
            <p:ph type="body" idx="13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algn="r" defTabSz="421004">
              <a:defRPr sz="2800"/>
            </a:pPr>
            <a:r>
              <a:t>Dr Ravideep (+917416878888)</a:t>
            </a:r>
          </a:p>
          <a:p>
            <a:pPr algn="r" defTabSz="421004">
              <a:defRPr sz="2800"/>
            </a:pPr>
            <a:r>
              <a:t>Email : ravideepy@gmail.com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Causative organism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pc="-200"/>
            </a:lvl1pPr>
          </a:lstStyle>
          <a:p>
            <a:pPr/>
            <a:r>
              <a:t>Causative organisms</a:t>
            </a:r>
          </a:p>
        </p:txBody>
      </p:sp>
      <p:sp>
        <p:nvSpPr>
          <p:cNvPr id="162" name="Agenda Topics"/>
          <p:cNvSpPr txBox="1"/>
          <p:nvPr>
            <p:ph type="body" idx="1"/>
          </p:nvPr>
        </p:nvSpPr>
        <p:spPr>
          <a:xfrm>
            <a:off x="4225248" y="4367699"/>
            <a:ext cx="21971002" cy="8007833"/>
          </a:xfrm>
          <a:prstGeom prst="rect">
            <a:avLst/>
          </a:prstGeom>
        </p:spPr>
        <p:txBody>
          <a:bodyPr lIns="50800" tIns="50800" rIns="50800" bIns="50800"/>
          <a:lstStyle/>
          <a:p>
            <a:pPr>
              <a:spcBef>
                <a:spcPts val="1800"/>
              </a:spcBef>
              <a:defRPr b="0" spc="-55"/>
            </a:pPr>
          </a:p>
        </p:txBody>
      </p:sp>
      <p:graphicFrame>
        <p:nvGraphicFramePr>
          <p:cNvPr id="163" name="Table"/>
          <p:cNvGraphicFramePr/>
          <p:nvPr/>
        </p:nvGraphicFramePr>
        <p:xfrm>
          <a:off x="3650579" y="3992546"/>
          <a:ext cx="19486706" cy="8243309"/>
        </p:xfrm>
        <a:graphic xmlns:a="http://schemas.openxmlformats.org/drawingml/2006/main">
          <a:graphicData uri="http://schemas.openxmlformats.org/drawingml/2006/table">
            <a:tbl>
              <a:tblPr firstCol="1" firstRow="0" lastCol="0" lastRow="0" bandCol="0" bandRow="0" rtl="0">
                <a:tableStyleId>{4C3C2611-4C71-4FC5-86AE-919BDF0F9419}</a:tableStyleId>
              </a:tblPr>
              <a:tblGrid>
                <a:gridCol w="5486400"/>
                <a:gridCol w="14000305"/>
              </a:tblGrid>
              <a:tr h="2060826">
                <a:tc>
                  <a:txBody>
                    <a:bodyPr/>
                    <a:lstStyle/>
                    <a:p>
                      <a:pPr defTabSz="914400">
                        <a:tabLst>
                          <a:tab pos="1663700" algn="l"/>
                        </a:tabLst>
                      </a:pPr>
                      <a:r>
                        <a:rPr sz="3200"/>
                        <a:t>Neonates 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200"/>
                      </a:pPr>
                      <a:r>
                        <a:t>Escherichia coli</a:t>
                      </a:r>
                    </a:p>
                    <a:p>
                      <a:pPr defTabSz="914400">
                        <a:defRPr sz="3200"/>
                      </a:pPr>
                      <a:r>
                        <a:t>Streptococcus pneumoniae</a:t>
                      </a:r>
                    </a:p>
                    <a:p>
                      <a:pPr defTabSz="914400">
                        <a:defRPr sz="3200"/>
                      </a:pPr>
                      <a:r>
                        <a:t>Salmonella species</a:t>
                      </a:r>
                    </a:p>
                    <a:p>
                      <a:pPr defTabSz="914400">
                        <a:defRPr sz="3200"/>
                      </a:pPr>
                      <a:r>
                        <a:t>Pseudomonas aeuroginosa</a:t>
                      </a:r>
                    </a:p>
                    <a:p>
                      <a:pPr defTabSz="914400">
                        <a:defRPr sz="3200"/>
                      </a:pPr>
                      <a:r>
                        <a:t>Staphylococcal aureus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2060826">
                <a:tc>
                  <a:txBody>
                    <a:bodyPr/>
                    <a:lstStyle/>
                    <a:p>
                      <a:pPr defTabSz="914400">
                        <a:tabLst>
                          <a:tab pos="1663700" algn="l"/>
                        </a:tabLst>
                      </a:pPr>
                      <a:r>
                        <a:rPr sz="3200"/>
                        <a:t>3 months - 3 years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200"/>
                      </a:pPr>
                      <a:r>
                        <a:t>Hemophilus influenzae type b</a:t>
                      </a:r>
                    </a:p>
                    <a:p>
                      <a:pPr defTabSz="914400">
                        <a:defRPr sz="3200"/>
                      </a:pPr>
                      <a:r>
                        <a:t>Streptococcus pneumoniae</a:t>
                      </a:r>
                    </a:p>
                    <a:p>
                      <a:pPr defTabSz="914400">
                        <a:defRPr sz="3200"/>
                      </a:pPr>
                      <a:r>
                        <a:t>Meningococci ( Neisseria meningitides )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2060826">
                <a:tc>
                  <a:txBody>
                    <a:bodyPr/>
                    <a:lstStyle/>
                    <a:p>
                      <a:pPr defTabSz="914400">
                        <a:tabLst>
                          <a:tab pos="1663700" algn="l"/>
                        </a:tabLst>
                      </a:pPr>
                      <a:r>
                        <a:rPr sz="3200"/>
                        <a:t>&gt;2 years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200"/>
                      </a:pPr>
                      <a:r>
                        <a:t>Streptococcus pneumoniae</a:t>
                      </a:r>
                    </a:p>
                    <a:p>
                      <a:pPr defTabSz="914400">
                        <a:defRPr sz="3200"/>
                      </a:pPr>
                      <a:r>
                        <a:t>Neisseria meningitides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2060826">
                <a:tc>
                  <a:txBody>
                    <a:bodyPr/>
                    <a:lstStyle/>
                    <a:p>
                      <a:pPr defTabSz="914400">
                        <a:tabLst>
                          <a:tab pos="1663700" algn="l"/>
                        </a:tabLst>
                        <a:defRPr sz="3200"/>
                      </a:pPr>
                      <a:r>
                        <a:t>Diminished host response ,</a:t>
                      </a:r>
                    </a:p>
                    <a:p>
                      <a:pPr defTabSz="914400">
                        <a:tabLst>
                          <a:tab pos="1663700" algn="l"/>
                        </a:tabLst>
                        <a:defRPr sz="3200"/>
                      </a:pPr>
                      <a:r>
                        <a:t>Malignancies ,</a:t>
                      </a:r>
                    </a:p>
                    <a:p>
                      <a:pPr defTabSz="914400">
                        <a:tabLst>
                          <a:tab pos="1663700" algn="l"/>
                        </a:tabLst>
                        <a:defRPr sz="3200"/>
                      </a:pPr>
                      <a:r>
                        <a:t>Children on Immunosuppressive drugs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3200"/>
                        <a:t>More susceptible to develop meningitis by fungi , Listeria monocytogenes and mycoplasma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Pathogenesis"/>
          <p:cNvSpPr txBox="1"/>
          <p:nvPr>
            <p:ph type="title"/>
          </p:nvPr>
        </p:nvSpPr>
        <p:spPr>
          <a:xfrm>
            <a:off x="1206500" y="1079499"/>
            <a:ext cx="21971000" cy="1433165"/>
          </a:xfrm>
          <a:prstGeom prst="rect">
            <a:avLst/>
          </a:prstGeom>
        </p:spPr>
        <p:txBody>
          <a:bodyPr/>
          <a:lstStyle>
            <a:lvl1pPr>
              <a:defRPr spc="-200"/>
            </a:lvl1pPr>
          </a:lstStyle>
          <a:p>
            <a:pPr/>
            <a:r>
              <a:t>Pathogenesis</a:t>
            </a:r>
          </a:p>
        </p:txBody>
      </p:sp>
      <p:sp>
        <p:nvSpPr>
          <p:cNvPr id="166" name="Infection spreads hematogenously to meninges from distant foci , e.g. pneumonia , empyema , pyoderma and osteomyelitis.…"/>
          <p:cNvSpPr txBox="1"/>
          <p:nvPr>
            <p:ph type="body" idx="1"/>
          </p:nvPr>
        </p:nvSpPr>
        <p:spPr>
          <a:xfrm>
            <a:off x="1206500" y="4248503"/>
            <a:ext cx="21971000" cy="8256014"/>
          </a:xfrm>
          <a:prstGeom prst="rect">
            <a:avLst/>
          </a:prstGeom>
        </p:spPr>
        <p:txBody>
          <a:bodyPr lIns="50800" tIns="50800" rIns="50800" bIns="50800"/>
          <a:lstStyle/>
          <a:p>
            <a:pPr marL="579119" indent="-579119" defTabSz="2316421">
              <a:lnSpc>
                <a:spcPct val="200000"/>
              </a:lnSpc>
              <a:spcBef>
                <a:spcPts val="4200"/>
              </a:spcBef>
              <a:buSzPct val="123000"/>
              <a:buChar char="•"/>
              <a:defRPr b="0" sz="4500"/>
            </a:pPr>
            <a:r>
              <a:t>Infection spreads hematogenously to meninges from distant foci , e.g. pneumonia , empyema , pyoderma and osteomyelitis.</a:t>
            </a:r>
          </a:p>
          <a:p>
            <a:pPr marL="579119" indent="-579119" defTabSz="2316421">
              <a:lnSpc>
                <a:spcPct val="200000"/>
              </a:lnSpc>
              <a:spcBef>
                <a:spcPts val="4200"/>
              </a:spcBef>
              <a:buSzPct val="123000"/>
              <a:buChar char="•"/>
              <a:defRPr b="0" sz="4500"/>
            </a:pPr>
            <a:r>
              <a:t>Rarely , the infection may extend from contiguous septic foci , e.g. infected paranasal sinuses , mastoiditis , fracture of base of skull.</a:t>
            </a:r>
          </a:p>
          <a:p>
            <a:pPr marL="579119" indent="-579119" defTabSz="2316421">
              <a:lnSpc>
                <a:spcPct val="200000"/>
              </a:lnSpc>
              <a:spcBef>
                <a:spcPts val="4200"/>
              </a:spcBef>
              <a:buSzPct val="123000"/>
              <a:buChar char="•"/>
              <a:defRPr b="0" sz="4500"/>
            </a:pPr>
            <a:r>
              <a:t>Anatomic and congenital defect can also cause infection , e.g. myelomeningocele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Pathology"/>
          <p:cNvSpPr txBox="1"/>
          <p:nvPr>
            <p:ph type="title"/>
          </p:nvPr>
        </p:nvSpPr>
        <p:spPr>
          <a:xfrm>
            <a:off x="1206500" y="1079499"/>
            <a:ext cx="21971000" cy="1433165"/>
          </a:xfrm>
          <a:prstGeom prst="rect">
            <a:avLst/>
          </a:prstGeom>
        </p:spPr>
        <p:txBody>
          <a:bodyPr/>
          <a:lstStyle>
            <a:lvl1pPr>
              <a:defRPr spc="-200"/>
            </a:lvl1pPr>
          </a:lstStyle>
          <a:p>
            <a:pPr/>
            <a:r>
              <a:t>Pathology </a:t>
            </a:r>
          </a:p>
        </p:txBody>
      </p:sp>
      <p:sp>
        <p:nvSpPr>
          <p:cNvPr id="169" name="Leptomeninges are infiltrated with inflammatory cells…"/>
          <p:cNvSpPr txBox="1"/>
          <p:nvPr>
            <p:ph type="body" idx="1"/>
          </p:nvPr>
        </p:nvSpPr>
        <p:spPr>
          <a:xfrm>
            <a:off x="1206500" y="4248503"/>
            <a:ext cx="21971000" cy="8256014"/>
          </a:xfrm>
          <a:prstGeom prst="rect">
            <a:avLst/>
          </a:prstGeom>
        </p:spPr>
        <p:txBody>
          <a:bodyPr lIns="50800" tIns="50800" rIns="50800" bIns="50800"/>
          <a:lstStyle/>
          <a:p>
            <a:pPr marL="481583" indent="-481583" defTabSz="1926287">
              <a:lnSpc>
                <a:spcPct val="200000"/>
              </a:lnSpc>
              <a:spcBef>
                <a:spcPts val="3500"/>
              </a:spcBef>
              <a:buSzPct val="123000"/>
              <a:buChar char="•"/>
              <a:defRPr b="0" sz="3700"/>
            </a:pPr>
            <a:r>
              <a:t>Leptomeninges are infiltrated with inflammatory cells</a:t>
            </a:r>
          </a:p>
          <a:p>
            <a:pPr marL="481583" indent="-481583" defTabSz="1926287">
              <a:lnSpc>
                <a:spcPct val="200000"/>
              </a:lnSpc>
              <a:spcBef>
                <a:spcPts val="3500"/>
              </a:spcBef>
              <a:buSzPct val="123000"/>
              <a:buChar char="•"/>
              <a:defRPr b="0" sz="3700"/>
            </a:pPr>
            <a:r>
              <a:t>Cortex of brain shows deem , exudate and proliferation of microglia</a:t>
            </a:r>
          </a:p>
          <a:p>
            <a:pPr marL="481583" indent="-481583" defTabSz="1926287">
              <a:lnSpc>
                <a:spcPct val="200000"/>
              </a:lnSpc>
              <a:spcBef>
                <a:spcPts val="3500"/>
              </a:spcBef>
              <a:buSzPct val="123000"/>
              <a:buChar char="•"/>
              <a:defRPr b="0" sz="3700"/>
            </a:pPr>
            <a:r>
              <a:t>Ependymal cells are destroyed and purulent exudate collects at base of brain , most marked in interpeduncular and schismatic cisterns</a:t>
            </a:r>
          </a:p>
          <a:p>
            <a:pPr marL="481583" indent="-481583" defTabSz="1926287">
              <a:lnSpc>
                <a:spcPct val="200000"/>
              </a:lnSpc>
              <a:spcBef>
                <a:spcPts val="3500"/>
              </a:spcBef>
              <a:buSzPct val="123000"/>
              <a:buChar char="•"/>
              <a:defRPr b="0" sz="3700"/>
            </a:pPr>
            <a:r>
              <a:t>Exudates may block the foramina of Luschka and Magendie - Hydrocephalus</a:t>
            </a:r>
          </a:p>
          <a:p>
            <a:pPr marL="481583" indent="-481583" defTabSz="1926287">
              <a:lnSpc>
                <a:spcPct val="200000"/>
              </a:lnSpc>
              <a:spcBef>
                <a:spcPts val="3500"/>
              </a:spcBef>
              <a:buSzPct val="123000"/>
              <a:buChar char="•"/>
              <a:defRPr b="0" sz="3700"/>
            </a:pPr>
            <a:r>
              <a:t>Thrombophlebitis of cerebral vessels may occur leading to infarction and neurologic sequelae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Pathology"/>
          <p:cNvSpPr txBox="1"/>
          <p:nvPr>
            <p:ph type="title"/>
          </p:nvPr>
        </p:nvSpPr>
        <p:spPr>
          <a:xfrm>
            <a:off x="1206500" y="1079499"/>
            <a:ext cx="21971000" cy="1433165"/>
          </a:xfrm>
          <a:prstGeom prst="rect">
            <a:avLst/>
          </a:prstGeom>
        </p:spPr>
        <p:txBody>
          <a:bodyPr/>
          <a:lstStyle>
            <a:lvl1pPr>
              <a:defRPr spc="-200"/>
            </a:lvl1pPr>
          </a:lstStyle>
          <a:p>
            <a:pPr/>
            <a:r>
              <a:t>Pathology </a:t>
            </a:r>
          </a:p>
        </p:txBody>
      </p:sp>
      <p:sp>
        <p:nvSpPr>
          <p:cNvPr id="172" name="Fulminating illness may occur in case of meningococcal meningitis and death may occur in few hours because of endotoxic shock.…"/>
          <p:cNvSpPr txBox="1"/>
          <p:nvPr>
            <p:ph type="body" idx="1"/>
          </p:nvPr>
        </p:nvSpPr>
        <p:spPr>
          <a:xfrm>
            <a:off x="1206500" y="4248503"/>
            <a:ext cx="21971000" cy="8256014"/>
          </a:xfrm>
          <a:prstGeom prst="rect">
            <a:avLst/>
          </a:prstGeom>
        </p:spPr>
        <p:txBody>
          <a:bodyPr lIns="50800" tIns="50800" rIns="50800" bIns="50800"/>
          <a:lstStyle/>
          <a:p>
            <a:pPr marL="445008" indent="-445008" defTabSz="1779987">
              <a:lnSpc>
                <a:spcPct val="200000"/>
              </a:lnSpc>
              <a:spcBef>
                <a:spcPts val="3200"/>
              </a:spcBef>
              <a:buSzPct val="123000"/>
              <a:buChar char="•"/>
              <a:defRPr b="0" sz="3500"/>
            </a:pPr>
            <a:r>
              <a:t>Fulminating illness may occur in case of meningococcal meningitis and death may occur in few hours because of endotoxic shock.</a:t>
            </a:r>
          </a:p>
          <a:p>
            <a:pPr marL="445008" indent="-445008" defTabSz="1779987">
              <a:lnSpc>
                <a:spcPct val="200000"/>
              </a:lnSpc>
              <a:spcBef>
                <a:spcPts val="3200"/>
              </a:spcBef>
              <a:buSzPct val="123000"/>
              <a:buChar char="•"/>
              <a:defRPr b="0" sz="3500"/>
            </a:pPr>
            <a:r>
              <a:t>Bacterial pathogens on destruction liberate cell wall and membrane active components ( trichroic acid , endotoxins , peptidoglycans ).</a:t>
            </a:r>
          </a:p>
          <a:p>
            <a:pPr marL="445008" indent="-445008" defTabSz="1779987">
              <a:lnSpc>
                <a:spcPct val="200000"/>
              </a:lnSpc>
              <a:spcBef>
                <a:spcPts val="3200"/>
              </a:spcBef>
              <a:buSzPct val="123000"/>
              <a:buChar char="•"/>
              <a:defRPr b="0" sz="3500"/>
            </a:pPr>
            <a:r>
              <a:t>In response host cells produce tumor necrosis factor , cytokines and platelet aggravating factor. Their interaction with BBB and neurons results in extensive host damage.</a:t>
            </a:r>
          </a:p>
          <a:p>
            <a:pPr marL="445008" indent="-445008" defTabSz="1779987">
              <a:lnSpc>
                <a:spcPct val="200000"/>
              </a:lnSpc>
              <a:spcBef>
                <a:spcPts val="3200"/>
              </a:spcBef>
              <a:buSzPct val="123000"/>
              <a:buChar char="•"/>
              <a:defRPr b="0" sz="3500"/>
            </a:pPr>
            <a:r>
              <a:t>Cerebral edema ( vasogenic ) occurs due to endothelial cell injury or cytotoxins.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Neonates and Infants"/>
          <p:cNvSpPr txBox="1"/>
          <p:nvPr>
            <p:ph type="body" sz="quarter" idx="1"/>
          </p:nvPr>
        </p:nvSpPr>
        <p:spPr>
          <a:xfrm>
            <a:off x="1206500" y="2372961"/>
            <a:ext cx="9779000" cy="934780"/>
          </a:xfrm>
          <a:prstGeom prst="rect">
            <a:avLst/>
          </a:prstGeom>
        </p:spPr>
        <p:txBody>
          <a:bodyPr/>
          <a:lstStyle/>
          <a:p>
            <a:pPr/>
            <a:r>
              <a:t>Neonates and Infants</a:t>
            </a:r>
          </a:p>
        </p:txBody>
      </p:sp>
      <p:sp>
        <p:nvSpPr>
          <p:cNvPr id="175" name="Infective illness in mother , prolonged rupture of membranes or difficult delivery put the newborn at risk…"/>
          <p:cNvSpPr txBox="1"/>
          <p:nvPr>
            <p:ph type="body" idx="13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marL="469391" indent="-469391" defTabSz="1877520">
              <a:lnSpc>
                <a:spcPct val="200000"/>
              </a:lnSpc>
              <a:spcBef>
                <a:spcPts val="3400"/>
              </a:spcBef>
              <a:defRPr sz="3600"/>
            </a:pPr>
            <a:r>
              <a:t>Infective illness in mother , prolonged rupture of membranes or difficult delivery put the newborn at risk</a:t>
            </a:r>
          </a:p>
          <a:p>
            <a:pPr marL="469391" indent="-469391" defTabSz="1877520">
              <a:lnSpc>
                <a:spcPct val="200000"/>
              </a:lnSpc>
              <a:spcBef>
                <a:spcPts val="3400"/>
              </a:spcBef>
              <a:defRPr sz="3600"/>
            </a:pPr>
            <a:r>
              <a:t>Premature infants have low level of antibodies</a:t>
            </a:r>
          </a:p>
          <a:p>
            <a:pPr marL="469391" indent="-469391" defTabSz="1877520">
              <a:lnSpc>
                <a:spcPct val="200000"/>
              </a:lnSpc>
              <a:spcBef>
                <a:spcPts val="3400"/>
              </a:spcBef>
              <a:defRPr sz="3600"/>
            </a:pPr>
            <a:r>
              <a:t>Predisposing factor is spina bifida or dermal sinus</a:t>
            </a:r>
          </a:p>
        </p:txBody>
      </p:sp>
      <p:sp>
        <p:nvSpPr>
          <p:cNvPr id="176" name="Clinical featur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pc="-200"/>
            </a:lvl1pPr>
          </a:lstStyle>
          <a:p>
            <a:pPr/>
            <a:r>
              <a:t>Clinical features</a:t>
            </a:r>
          </a:p>
        </p:txBody>
      </p:sp>
      <p:pic>
        <p:nvPicPr>
          <p:cNvPr id="177" name="meningitis-in-infants-effects-on-the-body-series-br-image-credit-stephen-kelly-2019-br.jpg" descr="meningitis-in-infants-effects-on-the-body-series-br-image-credit-stephen-kelly-2019-br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805956" y="2187077"/>
            <a:ext cx="9329340" cy="1021854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21_BasicWhite">
  <a:themeElements>
    <a:clrScheme name="21_Basic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2438337" rtl="0" fontAlgn="auto" latinLnBrk="0" hangingPunct="0">
          <a:lnSpc>
            <a:spcPct val="90000"/>
          </a:lnSpc>
          <a:spcBef>
            <a:spcPts val="450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2438337" rtl="0" fontAlgn="auto" latinLnBrk="0" hangingPunct="0">
          <a:lnSpc>
            <a:spcPct val="90000"/>
          </a:lnSpc>
          <a:spcBef>
            <a:spcPts val="450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21_BasicWhite">
  <a:themeElements>
    <a:clrScheme name="21_Basic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2438337" rtl="0" fontAlgn="auto" latinLnBrk="0" hangingPunct="0">
          <a:lnSpc>
            <a:spcPct val="90000"/>
          </a:lnSpc>
          <a:spcBef>
            <a:spcPts val="450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2438337" rtl="0" fontAlgn="auto" latinLnBrk="0" hangingPunct="0">
          <a:lnSpc>
            <a:spcPct val="90000"/>
          </a:lnSpc>
          <a:spcBef>
            <a:spcPts val="450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